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embeddedFontLst>
    <p:embeddedFont>
      <p:font typeface="Roboto"/>
      <p:regular r:id="rId50"/>
      <p:bold r:id="rId51"/>
      <p:italic r:id="rId52"/>
      <p:boldItalic r:id="rId53"/>
    </p:embeddedFont>
    <p:embeddedFont>
      <p:font typeface="Plus Jakarta Sans"/>
      <p:regular r:id="rId54"/>
      <p:bold r:id="rId55"/>
      <p:italic r:id="rId56"/>
      <p:boldItalic r:id="rId57"/>
    </p:embeddedFont>
    <p:embeddedFont>
      <p:font typeface="Plus Jakarta Sans SemiBold"/>
      <p:regular r:id="rId58"/>
      <p:bold r:id="rId59"/>
      <p:italic r:id="rId60"/>
      <p:boldItalic r:id="rId61"/>
    </p:embeddedFont>
    <p:embeddedFont>
      <p:font typeface="Plus Jakarta Sans Light"/>
      <p:regular r:id="rId62"/>
      <p:bold r:id="rId63"/>
      <p:italic r:id="rId64"/>
      <p:boldItalic r:id="rId65"/>
    </p:embeddedFont>
    <p:embeddedFont>
      <p:font typeface="Plus Jakarta Sans Medium"/>
      <p:regular r:id="rId66"/>
      <p:bold r:id="rId67"/>
      <p:italic r:id="rId68"/>
      <p:boldItalic r:id="rId69"/>
    </p:embeddedFont>
    <p:embeddedFont>
      <p:font typeface="DM Sans ExtraLight"/>
      <p:regular r:id="rId70"/>
      <p:bold r:id="rId71"/>
      <p:italic r:id="rId72"/>
      <p:boldItalic r:id="rId73"/>
    </p:embeddedFont>
    <p:embeddedFont>
      <p:font typeface="Plus Jakarta Sans ExtraLight"/>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DMSansExtraLight-boldItalic.fntdata"/><Relationship Id="rId72" Type="http://schemas.openxmlformats.org/officeDocument/2006/relationships/font" Target="fonts/DMSansExtraLight-italic.fntdata"/><Relationship Id="rId75" Type="http://schemas.openxmlformats.org/officeDocument/2006/relationships/font" Target="fonts/PlusJakartaSansExtraLight-bold.fntdata"/><Relationship Id="rId74" Type="http://schemas.openxmlformats.org/officeDocument/2006/relationships/font" Target="fonts/PlusJakartaSansExtraLight-regular.fntdata"/><Relationship Id="rId77" Type="http://schemas.openxmlformats.org/officeDocument/2006/relationships/font" Target="fonts/PlusJakartaSansExtraLight-boldItalic.fntdata"/><Relationship Id="rId76" Type="http://schemas.openxmlformats.org/officeDocument/2006/relationships/font" Target="fonts/PlusJakartaSansExtraLight-italic.fntdata"/><Relationship Id="rId71" Type="http://schemas.openxmlformats.org/officeDocument/2006/relationships/font" Target="fonts/DMSansExtraLight-bold.fntdata"/><Relationship Id="rId70" Type="http://schemas.openxmlformats.org/officeDocument/2006/relationships/font" Target="fonts/DMSansExtraLight-regular.fntdata"/><Relationship Id="rId62" Type="http://schemas.openxmlformats.org/officeDocument/2006/relationships/font" Target="fonts/PlusJakartaSansLight-regular.fntdata"/><Relationship Id="rId61" Type="http://schemas.openxmlformats.org/officeDocument/2006/relationships/font" Target="fonts/PlusJakartaSansSemiBold-boldItalic.fntdata"/><Relationship Id="rId64" Type="http://schemas.openxmlformats.org/officeDocument/2006/relationships/font" Target="fonts/PlusJakartaSansLight-italic.fntdata"/><Relationship Id="rId63" Type="http://schemas.openxmlformats.org/officeDocument/2006/relationships/font" Target="fonts/PlusJakartaSansLight-bold.fntdata"/><Relationship Id="rId66" Type="http://schemas.openxmlformats.org/officeDocument/2006/relationships/font" Target="fonts/PlusJakartaSansMedium-regular.fntdata"/><Relationship Id="rId65" Type="http://schemas.openxmlformats.org/officeDocument/2006/relationships/font" Target="fonts/PlusJakartaSansLight-boldItalic.fntdata"/><Relationship Id="rId68" Type="http://schemas.openxmlformats.org/officeDocument/2006/relationships/font" Target="fonts/PlusJakartaSansMedium-italic.fntdata"/><Relationship Id="rId67" Type="http://schemas.openxmlformats.org/officeDocument/2006/relationships/font" Target="fonts/PlusJakartaSansMedium-bold.fntdata"/><Relationship Id="rId60" Type="http://schemas.openxmlformats.org/officeDocument/2006/relationships/font" Target="fonts/PlusJakartaSansSemiBold-italic.fntdata"/><Relationship Id="rId69" Type="http://schemas.openxmlformats.org/officeDocument/2006/relationships/font" Target="fonts/PlusJakartaSansMedium-boldItalic.fntdata"/><Relationship Id="rId51" Type="http://schemas.openxmlformats.org/officeDocument/2006/relationships/font" Target="fonts/Roboto-bold.fntdata"/><Relationship Id="rId50" Type="http://schemas.openxmlformats.org/officeDocument/2006/relationships/font" Target="fonts/Roboto-regular.fntdata"/><Relationship Id="rId53" Type="http://schemas.openxmlformats.org/officeDocument/2006/relationships/font" Target="fonts/Roboto-boldItalic.fntdata"/><Relationship Id="rId52" Type="http://schemas.openxmlformats.org/officeDocument/2006/relationships/font" Target="fonts/Roboto-italic.fntdata"/><Relationship Id="rId55" Type="http://schemas.openxmlformats.org/officeDocument/2006/relationships/font" Target="fonts/PlusJakartaSans-bold.fntdata"/><Relationship Id="rId54" Type="http://schemas.openxmlformats.org/officeDocument/2006/relationships/font" Target="fonts/PlusJakartaSans-regular.fntdata"/><Relationship Id="rId57" Type="http://schemas.openxmlformats.org/officeDocument/2006/relationships/font" Target="fonts/PlusJakartaSans-boldItalic.fntdata"/><Relationship Id="rId56" Type="http://schemas.openxmlformats.org/officeDocument/2006/relationships/font" Target="fonts/PlusJakartaSans-italic.fntdata"/><Relationship Id="rId59" Type="http://schemas.openxmlformats.org/officeDocument/2006/relationships/font" Target="fonts/PlusJakartaSansSemiBold-bold.fntdata"/><Relationship Id="rId58" Type="http://schemas.openxmlformats.org/officeDocument/2006/relationships/font" Target="fonts/PlusJakartaSans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821f5c3f47_0_1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indent="0" lvl="0" marL="0" rtl="0" algn="l">
              <a:lnSpc>
                <a:spcPct val="100000"/>
              </a:lnSpc>
              <a:spcBef>
                <a:spcPts val="1200"/>
              </a:spcBef>
              <a:spcAft>
                <a:spcPts val="0"/>
              </a:spcAft>
              <a:buSzPts val="1400"/>
              <a:buNone/>
            </a:pPr>
            <a:r>
              <a:t/>
            </a:r>
            <a:endParaRPr/>
          </a:p>
        </p:txBody>
      </p:sp>
      <p:sp>
        <p:nvSpPr>
          <p:cNvPr id="1218" name="Google Shape;1218;g3821f5c3f47_0_1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8dd8c1a9b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8dd8c1a9b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3a6b9de9801_0_1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3a6b9de9801_0_1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369415a4771_2_3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369415a4771_2_3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One place. Every solution. Always KINTO.</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7a211d9d4d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5" name="Google Shape;1255;g37a211d9d4d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p:txBody>
      </p:sp>
      <p:sp>
        <p:nvSpPr>
          <p:cNvPr id="1256" name="Google Shape;1256;g37a211d9d4d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37a211d9d4d_0_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2" name="Google Shape;1272;g37a211d9d4d_0_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nl"/>
              <a:t>🔄</a:t>
            </a:r>
            <a:r>
              <a:rPr lang="nl" sz="1000">
                <a:solidFill>
                  <a:schemeClr val="lt1"/>
                </a:solidFill>
                <a:latin typeface="Plus Jakarta Sans Light"/>
                <a:ea typeface="Plus Jakarta Sans Light"/>
                <a:cs typeface="Plus Jakarta Sans Light"/>
                <a:sym typeface="Plus Jakarta Sans Light"/>
              </a:rPr>
              <a:t>🚗</a:t>
            </a:r>
            <a:r>
              <a:rPr lang="nl" sz="1000">
                <a:solidFill>
                  <a:schemeClr val="lt1"/>
                </a:solidFill>
                <a:latin typeface="Plus Jakarta Sans Light"/>
                <a:ea typeface="Plus Jakarta Sans Light"/>
                <a:cs typeface="Plus Jakarta Sans Light"/>
                <a:sym typeface="Plus Jakarta Sans Light"/>
              </a:rPr>
              <a:t>✅</a:t>
            </a:r>
            <a:endParaRPr/>
          </a:p>
        </p:txBody>
      </p:sp>
      <p:sp>
        <p:nvSpPr>
          <p:cNvPr id="1273" name="Google Shape;1273;g37a211d9d4d_0_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37a211d9d4d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9" name="Google Shape;1289;g37a211d9d4d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0" name="Google Shape;1290;g37a211d9d4d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3a6b9de980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6" name="Google Shape;1306;g3a6b9de980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of 🚗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07" name="Google Shape;1307;g3a6b9de9801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g3a6b9de9801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3" name="Google Shape;1323;g3a6b9de9801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4" name="Google Shape;1324;g3a6b9de9801_0_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g3a6b9de9801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0" name="Google Shape;1340;g3a6b9de9801_0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1" name="Google Shape;1341;g3a6b9de9801_0_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3a30140cb1e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7" name="Google Shape;1357;g3a30140cb1e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8" name="Google Shape;1358;g3a30140cb1e_0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3a30140cb1e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6" name="Google Shape;1376;g3a30140cb1e_0_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chemeClr val="dk1"/>
              </a:buClr>
              <a:buSzPts val="1100"/>
              <a:buFont typeface="Arial"/>
              <a:buNone/>
            </a:pPr>
            <a:r>
              <a:t/>
            </a:r>
            <a:endParaRPr/>
          </a:p>
        </p:txBody>
      </p:sp>
      <p:sp>
        <p:nvSpPr>
          <p:cNvPr id="1377" name="Google Shape;1377;g3a30140cb1e_0_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g3a30140cb1e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9" name="Google Shape;1399;g3a30140cb1e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0" name="Google Shape;1400;g3a30140cb1e_0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6" name="Shape 1416"/>
        <p:cNvGrpSpPr/>
        <p:nvPr/>
      </p:nvGrpSpPr>
      <p:grpSpPr>
        <a:xfrm>
          <a:off x="0" y="0"/>
          <a:ext cx="0" cy="0"/>
          <a:chOff x="0" y="0"/>
          <a:chExt cx="0" cy="0"/>
        </a:xfrm>
      </p:grpSpPr>
      <p:sp>
        <p:nvSpPr>
          <p:cNvPr id="1417" name="Google Shape;1417;g3a30140cb1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8" name="Google Shape;1418;g3a30140cb1e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9" name="Google Shape;1419;g3a30140cb1e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3a30140cb1e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7" name="Google Shape;1437;g3a30140cb1e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8" name="Google Shape;1438;g3a30140cb1e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3a30140cb1e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1" name="Google Shape;1461;g3a30140cb1e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2" name="Google Shape;1462;g3a30140cb1e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3a30140cb1e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5" name="Google Shape;1485;g3a30140cb1e_0_1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6" name="Google Shape;1486;g3a30140cb1e_0_1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3a30140cb1e_0_1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1" name="Google Shape;1501;g3a30140cb1e_0_1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2" name="Google Shape;1502;g3a30140cb1e_0_1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5" name="Shape 1515"/>
        <p:cNvGrpSpPr/>
        <p:nvPr/>
      </p:nvGrpSpPr>
      <p:grpSpPr>
        <a:xfrm>
          <a:off x="0" y="0"/>
          <a:ext cx="0" cy="0"/>
          <a:chOff x="0" y="0"/>
          <a:chExt cx="0" cy="0"/>
        </a:xfrm>
      </p:grpSpPr>
      <p:sp>
        <p:nvSpPr>
          <p:cNvPr id="1516" name="Google Shape;1516;g3a30140cb1e_0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7" name="Google Shape;1517;g3a30140cb1e_0_1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8" name="Google Shape;1518;g3a30140cb1e_0_1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37a211d9d4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3" name="Google Shape;1533;g37a211d9d4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g3a30140cb1e_0_2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0" name="Google Shape;1540;g3a30140cb1e_0_2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1" name="Google Shape;1541;g3a30140cb1e_0_2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3a30140cb1e_0_2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7" name="Google Shape;1557;g3a30140cb1e_0_2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8" name="Google Shape;1558;g3a30140cb1e_0_2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3a30140cb1e_0_2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6" name="Google Shape;1576;g3a30140cb1e_0_2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7" name="Google Shape;1577;g3a30140cb1e_0_2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g3a30140cb1e_0_3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5" name="Google Shape;1595;g3a30140cb1e_0_3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6" name="Google Shape;1596;g3a30140cb1e_0_3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3a30140cb1e_0_3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8" name="Google Shape;1618;g3a30140cb1e_0_3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9" name="Google Shape;1619;g3a30140cb1e_0_3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3a30140cb1e_0_3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1" name="Google Shape;1641;g3a30140cb1e_0_3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2" name="Google Shape;1642;g3a30140cb1e_0_3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2" name="Shape 1662"/>
        <p:cNvGrpSpPr/>
        <p:nvPr/>
      </p:nvGrpSpPr>
      <p:grpSpPr>
        <a:xfrm>
          <a:off x="0" y="0"/>
          <a:ext cx="0" cy="0"/>
          <a:chOff x="0" y="0"/>
          <a:chExt cx="0" cy="0"/>
        </a:xfrm>
      </p:grpSpPr>
      <p:sp>
        <p:nvSpPr>
          <p:cNvPr id="1663" name="Google Shape;1663;g369415a4771_2_3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4" name="Google Shape;1664;g369415a4771_2_3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a:t>
            </a:r>
            <a:r>
              <a:rPr lang="nl" sz="1400">
                <a:solidFill>
                  <a:srgbClr val="222222"/>
                </a:solidFill>
                <a:latin typeface="Plus Jakarta Sans"/>
                <a:ea typeface="Plus Jakarta Sans"/>
                <a:cs typeface="Plus Jakarta Sans"/>
                <a:sym typeface="Plus Jakarta Sans"/>
              </a:rPr>
              <a:t>Wherever life takes you, KINTO finds the right solution for you.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9" name="Shape 1669"/>
        <p:cNvGrpSpPr/>
        <p:nvPr/>
      </p:nvGrpSpPr>
      <p:grpSpPr>
        <a:xfrm>
          <a:off x="0" y="0"/>
          <a:ext cx="0" cy="0"/>
          <a:chOff x="0" y="0"/>
          <a:chExt cx="0" cy="0"/>
        </a:xfrm>
      </p:grpSpPr>
      <p:sp>
        <p:nvSpPr>
          <p:cNvPr id="1670" name="Google Shape;1670;g37a211d9d4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1" name="Google Shape;1671;g37a211d9d4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Smarter commuting starts with sharing the ride.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Implementing a corporate carpooling solution isn't just about reducing your carbon footprint—it's about connecting your team.</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With KINTO, flexible mobility means providing the right vehicles, like the compact Toyota Yaris, to make shared commutes easy and efficient. Lower costs, lower emissions, and a better start to the workday for your colleagues.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One partner. Every solution.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#CorporateCarpooling #SustainableMobility #EmployeeBenefits #KINTO #Teamwork</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nl" sz="1300">
                <a:solidFill>
                  <a:schemeClr val="dk1"/>
                </a:solidFill>
              </a:rPr>
              <a:t>--- FACEBOOK ---</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City-sized. Colleague-approved!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Why drive alone when you can share the journey? With KINTO's carpooling solutions, your team can travel together in comfort. It’s the perfect way to cut down on travel costs and emissions while enjoying the ride.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Wherever life (or work) takes you, KINTO fits right in.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One partner. Every solution.</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nl" sz="1300">
                <a:solidFill>
                  <a:schemeClr val="dk1"/>
                </a:solidFill>
              </a:rPr>
              <a:t>--- INSTAGRAM ---</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Squad goals, but for the commute.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Carpooling with KINTO means less traffic, less stress, and more team spirit. City-sized and colleague-approved, our flexible solutions fit effortlessly into your workday.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Share the ride, split the impact.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One partner. Every solution.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rPr>
              <a:t>#Carpooling #CommuteSmart #KINTO #FlexibleMobility #ToyotaYaris #UrbanMobility</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p:txBody>
      </p:sp>
      <p:sp>
        <p:nvSpPr>
          <p:cNvPr id="1672" name="Google Shape;1672;g37a211d9d4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3a30140cb1e_0_2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7" name="Google Shape;1687;g3a30140cb1e_0_2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88" name="Google Shape;1688;g3a30140cb1e_0_2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1" name="Shape 1701"/>
        <p:cNvGrpSpPr/>
        <p:nvPr/>
      </p:nvGrpSpPr>
      <p:grpSpPr>
        <a:xfrm>
          <a:off x="0" y="0"/>
          <a:ext cx="0" cy="0"/>
          <a:chOff x="0" y="0"/>
          <a:chExt cx="0" cy="0"/>
        </a:xfrm>
      </p:grpSpPr>
      <p:sp>
        <p:nvSpPr>
          <p:cNvPr id="1702" name="Google Shape;1702;g3a30140cb1e_0_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3" name="Google Shape;1703;g3a30140cb1e_0_2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04" name="Google Shape;1704;g3a30140cb1e_0_2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7" name="Shape 1717"/>
        <p:cNvGrpSpPr/>
        <p:nvPr/>
      </p:nvGrpSpPr>
      <p:grpSpPr>
        <a:xfrm>
          <a:off x="0" y="0"/>
          <a:ext cx="0" cy="0"/>
          <a:chOff x="0" y="0"/>
          <a:chExt cx="0" cy="0"/>
        </a:xfrm>
      </p:grpSpPr>
      <p:sp>
        <p:nvSpPr>
          <p:cNvPr id="1718" name="Google Shape;1718;g3a30140cb1e_0_3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9" name="Google Shape;1719;g3a30140cb1e_0_3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0" name="Google Shape;1720;g3a30140cb1e_0_3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3a30140cb1e_0_3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5" name="Google Shape;1735;g3a30140cb1e_0_3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6" name="Google Shape;1736;g3a30140cb1e_0_3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9" name="Shape 1749"/>
        <p:cNvGrpSpPr/>
        <p:nvPr/>
      </p:nvGrpSpPr>
      <p:grpSpPr>
        <a:xfrm>
          <a:off x="0" y="0"/>
          <a:ext cx="0" cy="0"/>
          <a:chOff x="0" y="0"/>
          <a:chExt cx="0" cy="0"/>
        </a:xfrm>
      </p:grpSpPr>
      <p:sp>
        <p:nvSpPr>
          <p:cNvPr id="1750" name="Google Shape;1750;g3a30140cb1e_0_3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1" name="Google Shape;1751;g3a30140cb1e_0_3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2" name="Google Shape;1752;g3a30140cb1e_0_3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5" name="Shape 1765"/>
        <p:cNvGrpSpPr/>
        <p:nvPr/>
      </p:nvGrpSpPr>
      <p:grpSpPr>
        <a:xfrm>
          <a:off x="0" y="0"/>
          <a:ext cx="0" cy="0"/>
          <a:chOff x="0" y="0"/>
          <a:chExt cx="0" cy="0"/>
        </a:xfrm>
      </p:grpSpPr>
      <p:sp>
        <p:nvSpPr>
          <p:cNvPr id="1766" name="Google Shape;1766;g369415a4771_2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7" name="Google Shape;1767;g369415a4771_2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2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200">
              <a:solidFill>
                <a:schemeClr val="dk1"/>
              </a:solidFill>
              <a:latin typeface="Plus Jakarta Sans"/>
              <a:ea typeface="Plus Jakarta Sans"/>
              <a:cs typeface="Plus Jakarta Sans"/>
              <a:sym typeface="Plus Jakarta San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2" name="Shape 1772"/>
        <p:cNvGrpSpPr/>
        <p:nvPr/>
      </p:nvGrpSpPr>
      <p:grpSpPr>
        <a:xfrm>
          <a:off x="0" y="0"/>
          <a:ext cx="0" cy="0"/>
          <a:chOff x="0" y="0"/>
          <a:chExt cx="0" cy="0"/>
        </a:xfrm>
      </p:grpSpPr>
      <p:sp>
        <p:nvSpPr>
          <p:cNvPr id="1773" name="Google Shape;1773;g3a30140cb1e_0_3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4" name="Google Shape;1774;g3a30140cb1e_0_3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5" name="Google Shape;1775;g3a30140cb1e_0_3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0" name="Shape 1790"/>
        <p:cNvGrpSpPr/>
        <p:nvPr/>
      </p:nvGrpSpPr>
      <p:grpSpPr>
        <a:xfrm>
          <a:off x="0" y="0"/>
          <a:ext cx="0" cy="0"/>
          <a:chOff x="0" y="0"/>
          <a:chExt cx="0" cy="0"/>
        </a:xfrm>
      </p:grpSpPr>
      <p:sp>
        <p:nvSpPr>
          <p:cNvPr id="1791" name="Google Shape;1791;g3a30140cb1e_0_3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2" name="Google Shape;1792;g3a30140cb1e_0_3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3" name="Google Shape;1793;g3a30140cb1e_0_3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8" name="Shape 1808"/>
        <p:cNvGrpSpPr/>
        <p:nvPr/>
      </p:nvGrpSpPr>
      <p:grpSpPr>
        <a:xfrm>
          <a:off x="0" y="0"/>
          <a:ext cx="0" cy="0"/>
          <a:chOff x="0" y="0"/>
          <a:chExt cx="0" cy="0"/>
        </a:xfrm>
      </p:grpSpPr>
      <p:sp>
        <p:nvSpPr>
          <p:cNvPr id="1809" name="Google Shape;1809;g3a30140cb1e_0_4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0" name="Google Shape;1810;g3a30140cb1e_0_4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1" name="Google Shape;1811;g3a30140cb1e_0_4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6" name="Shape 1826"/>
        <p:cNvGrpSpPr/>
        <p:nvPr/>
      </p:nvGrpSpPr>
      <p:grpSpPr>
        <a:xfrm>
          <a:off x="0" y="0"/>
          <a:ext cx="0" cy="0"/>
          <a:chOff x="0" y="0"/>
          <a:chExt cx="0" cy="0"/>
        </a:xfrm>
      </p:grpSpPr>
      <p:sp>
        <p:nvSpPr>
          <p:cNvPr id="1827" name="Google Shape;1827;g36f1455c795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8" name="Google Shape;1828;g36f1455c795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829" name="Google Shape;1829;g36f1455c795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0" name="Shape 1840"/>
        <p:cNvGrpSpPr/>
        <p:nvPr/>
      </p:nvGrpSpPr>
      <p:grpSpPr>
        <a:xfrm>
          <a:off x="0" y="0"/>
          <a:ext cx="0" cy="0"/>
          <a:chOff x="0" y="0"/>
          <a:chExt cx="0" cy="0"/>
        </a:xfrm>
      </p:grpSpPr>
      <p:sp>
        <p:nvSpPr>
          <p:cNvPr id="1841" name="Google Shape;1841;g36f1455c795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2" name="Google Shape;1842;g36f1455c795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3" name="Google Shape;1843;g36f1455c795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36f1455c795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6" name="Google Shape;1856;g36f1455c795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857" name="Google Shape;1857;g36f1455c795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g3a6b9de9801_0_25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9" name="Google Shape;1869;g3a6b9de9801_0_25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870" name="Google Shape;1870;g3a6b9de9801_0_25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3" name="Shape 1883"/>
        <p:cNvGrpSpPr/>
        <p:nvPr/>
      </p:nvGrpSpPr>
      <p:grpSpPr>
        <a:xfrm>
          <a:off x="0" y="0"/>
          <a:ext cx="0" cy="0"/>
          <a:chOff x="0" y="0"/>
          <a:chExt cx="0" cy="0"/>
        </a:xfrm>
      </p:grpSpPr>
      <p:sp>
        <p:nvSpPr>
          <p:cNvPr id="1884" name="Google Shape;1884;g3a6b9de9801_0_25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5" name="Google Shape;1885;g3a6b9de9801_0_25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886" name="Google Shape;1886;g3a6b9de9801_0_25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9" name="Shape 1899"/>
        <p:cNvGrpSpPr/>
        <p:nvPr/>
      </p:nvGrpSpPr>
      <p:grpSpPr>
        <a:xfrm>
          <a:off x="0" y="0"/>
          <a:ext cx="0" cy="0"/>
          <a:chOff x="0" y="0"/>
          <a:chExt cx="0" cy="0"/>
        </a:xfrm>
      </p:grpSpPr>
      <p:sp>
        <p:nvSpPr>
          <p:cNvPr id="1900" name="Google Shape;1900;g3a6b9de9801_0_25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1" name="Google Shape;1901;g3a6b9de9801_0_25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902" name="Google Shape;1902;g3a6b9de9801_0_25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1.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2.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3.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6.png"/><Relationship Id="rId8"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7.png"/><Relationship Id="rId8"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47.png"/><Relationship Id="rId5" Type="http://schemas.openxmlformats.org/officeDocument/2006/relationships/hyperlink" Target="https://www.kinto-mobility.eu" TargetMode="External"/><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6.png"/><Relationship Id="rId8" Type="http://schemas.openxmlformats.org/officeDocument/2006/relationships/image" Target="../media/image4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47.png"/><Relationship Id="rId5" Type="http://schemas.openxmlformats.org/officeDocument/2006/relationships/hyperlink" Target="https://www.kinto-mobility.eu" TargetMode="External"/><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17.png"/></Relationships>
</file>

<file path=ppt/slides/_rels/slide12.xml.rels><?xml version="1.0" encoding="UTF-8" standalone="yes"?><Relationships xmlns="http://schemas.openxmlformats.org/package/2006/relationships"><Relationship Id="rId11" Type="http://schemas.openxmlformats.org/officeDocument/2006/relationships/image" Target="../media/image31.png"/><Relationship Id="rId10" Type="http://schemas.openxmlformats.org/officeDocument/2006/relationships/image" Target="../media/image30.png"/><Relationship Id="rId1" Type="http://schemas.openxmlformats.org/officeDocument/2006/relationships/slideLayout" Target="../slideLayouts/slideLayout97.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33.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29.png"/></Relationships>
</file>

<file path=ppt/slides/_rels/slide13.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29.png"/><Relationship Id="rId13" Type="http://schemas.openxmlformats.org/officeDocument/2006/relationships/image" Target="../media/image30.png"/><Relationship Id="rId12" Type="http://schemas.openxmlformats.org/officeDocument/2006/relationships/image" Target="../media/image33.png"/><Relationship Id="rId14" Type="http://schemas.openxmlformats.org/officeDocument/2006/relationships/image" Target="../media/image31.png"/><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37.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35.png"/></Relationships>
</file>

<file path=ppt/slides/_rels/slide14.xml.rels><?xml version="1.0" encoding="UTF-8" standalone="yes"?><Relationships xmlns="http://schemas.openxmlformats.org/package/2006/relationships"><Relationship Id="rId11" Type="http://schemas.openxmlformats.org/officeDocument/2006/relationships/image" Target="../media/image31.png"/><Relationship Id="rId10" Type="http://schemas.openxmlformats.org/officeDocument/2006/relationships/image" Target="../media/image30.png"/><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33.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29.png"/></Relationships>
</file>

<file path=ppt/slides/_rels/slide15.xml.rels><?xml version="1.0" encoding="UTF-8" standalone="yes"?><Relationships xmlns="http://schemas.openxmlformats.org/package/2006/relationships"><Relationship Id="rId11" Type="http://schemas.openxmlformats.org/officeDocument/2006/relationships/image" Target="../media/image42.png"/><Relationship Id="rId10" Type="http://schemas.openxmlformats.org/officeDocument/2006/relationships/image" Target="../media/image39.png"/><Relationship Id="rId12" Type="http://schemas.openxmlformats.org/officeDocument/2006/relationships/image" Target="../media/image45.png"/><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44.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48.png"/></Relationships>
</file>

<file path=ppt/slides/_rels/slide16.xml.rels><?xml version="1.0" encoding="UTF-8" standalone="yes"?><Relationships xmlns="http://schemas.openxmlformats.org/package/2006/relationships"><Relationship Id="rId11" Type="http://schemas.openxmlformats.org/officeDocument/2006/relationships/image" Target="../media/image41.png"/><Relationship Id="rId10" Type="http://schemas.openxmlformats.org/officeDocument/2006/relationships/image" Target="../media/image46.png"/><Relationship Id="rId13" Type="http://schemas.openxmlformats.org/officeDocument/2006/relationships/image" Target="../media/image48.png"/><Relationship Id="rId12" Type="http://schemas.openxmlformats.org/officeDocument/2006/relationships/image" Target="../media/image45.png"/><Relationship Id="rId15" Type="http://schemas.openxmlformats.org/officeDocument/2006/relationships/image" Target="../media/image39.png"/><Relationship Id="rId14" Type="http://schemas.openxmlformats.org/officeDocument/2006/relationships/image" Target="../media/image44.png"/><Relationship Id="rId16" Type="http://schemas.openxmlformats.org/officeDocument/2006/relationships/image" Target="../media/image42.png"/><Relationship Id="rId1" Type="http://schemas.openxmlformats.org/officeDocument/2006/relationships/slideLayout" Target="../slideLayouts/slideLayout97.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40.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43.png"/></Relationships>
</file>

<file path=ppt/slides/_rels/slide17.xml.rels><?xml version="1.0" encoding="UTF-8" standalone="yes"?><Relationships xmlns="http://schemas.openxmlformats.org/package/2006/relationships"><Relationship Id="rId11" Type="http://schemas.openxmlformats.org/officeDocument/2006/relationships/image" Target="../media/image41.png"/><Relationship Id="rId10" Type="http://schemas.openxmlformats.org/officeDocument/2006/relationships/image" Target="../media/image46.png"/><Relationship Id="rId13" Type="http://schemas.openxmlformats.org/officeDocument/2006/relationships/image" Target="../media/image48.png"/><Relationship Id="rId12" Type="http://schemas.openxmlformats.org/officeDocument/2006/relationships/image" Target="../media/image45.png"/><Relationship Id="rId15" Type="http://schemas.openxmlformats.org/officeDocument/2006/relationships/image" Target="../media/image39.png"/><Relationship Id="rId14" Type="http://schemas.openxmlformats.org/officeDocument/2006/relationships/image" Target="../media/image44.png"/><Relationship Id="rId16" Type="http://schemas.openxmlformats.org/officeDocument/2006/relationships/image" Target="../media/image42.png"/><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40.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0.xml"/><Relationship Id="rId3" Type="http://schemas.openxmlformats.org/officeDocument/2006/relationships/image" Target="../media/image3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53.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50.png"/></Relationships>
</file>

<file path=ppt/slides/_rels/slide23.xml.rels><?xml version="1.0" encoding="UTF-8" standalone="yes"?><Relationships xmlns="http://schemas.openxmlformats.org/package/2006/relationships"><Relationship Id="rId11" Type="http://schemas.openxmlformats.org/officeDocument/2006/relationships/image" Target="../media/image53.png"/><Relationship Id="rId10" Type="http://schemas.openxmlformats.org/officeDocument/2006/relationships/image" Target="../media/image50.png"/><Relationship Id="rId1" Type="http://schemas.openxmlformats.org/officeDocument/2006/relationships/slideLayout" Target="../slideLayouts/slideLayout97.xml"/><Relationship Id="rId2" Type="http://schemas.openxmlformats.org/officeDocument/2006/relationships/notesSlide" Target="../notesSlides/notesSlide23.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60.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52.png"/></Relationships>
</file>

<file path=ppt/slides/_rels/slide24.xml.rels><?xml version="1.0" encoding="UTF-8" standalone="yes"?><Relationships xmlns="http://schemas.openxmlformats.org/package/2006/relationships"><Relationship Id="rId11" Type="http://schemas.openxmlformats.org/officeDocument/2006/relationships/image" Target="../media/image53.png"/><Relationship Id="rId10" Type="http://schemas.openxmlformats.org/officeDocument/2006/relationships/image" Target="../media/image50.png"/><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60.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52.png"/></Relationships>
</file>

<file path=ppt/slides/_rels/slide25.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55.png"/><Relationship Id="rId13" Type="http://schemas.openxmlformats.org/officeDocument/2006/relationships/image" Target="../media/image57.png"/><Relationship Id="rId12" Type="http://schemas.openxmlformats.org/officeDocument/2006/relationships/image" Target="../media/image56.png"/><Relationship Id="rId15" Type="http://schemas.openxmlformats.org/officeDocument/2006/relationships/image" Target="../media/image61.png"/><Relationship Id="rId14" Type="http://schemas.openxmlformats.org/officeDocument/2006/relationships/image" Target="../media/image59.png"/><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58.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54.png"/></Relationships>
</file>

<file path=ppt/slides/_rels/slide26.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55.png"/><Relationship Id="rId13" Type="http://schemas.openxmlformats.org/officeDocument/2006/relationships/image" Target="../media/image57.png"/><Relationship Id="rId12" Type="http://schemas.openxmlformats.org/officeDocument/2006/relationships/image" Target="../media/image56.png"/><Relationship Id="rId15" Type="http://schemas.openxmlformats.org/officeDocument/2006/relationships/image" Target="../media/image61.png"/><Relationship Id="rId14" Type="http://schemas.openxmlformats.org/officeDocument/2006/relationships/image" Target="../media/image59.png"/><Relationship Id="rId1" Type="http://schemas.openxmlformats.org/officeDocument/2006/relationships/slideLayout" Target="../slideLayouts/slideLayout97.xml"/><Relationship Id="rId2" Type="http://schemas.openxmlformats.org/officeDocument/2006/relationships/notesSlide" Target="../notesSlides/notesSlide26.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58.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54.png"/></Relationships>
</file>

<file path=ppt/slides/_rels/slide27.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55.png"/><Relationship Id="rId13" Type="http://schemas.openxmlformats.org/officeDocument/2006/relationships/image" Target="../media/image57.png"/><Relationship Id="rId12" Type="http://schemas.openxmlformats.org/officeDocument/2006/relationships/image" Target="../media/image56.png"/><Relationship Id="rId15" Type="http://schemas.openxmlformats.org/officeDocument/2006/relationships/image" Target="../media/image61.png"/><Relationship Id="rId14" Type="http://schemas.openxmlformats.org/officeDocument/2006/relationships/image" Target="../media/image59.png"/><Relationship Id="rId1" Type="http://schemas.openxmlformats.org/officeDocument/2006/relationships/slideLayout" Target="../slideLayouts/slideLayout97.xml"/><Relationship Id="rId2" Type="http://schemas.openxmlformats.org/officeDocument/2006/relationships/notesSlide" Target="../notesSlides/notesSlide27.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58.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6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6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1.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6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2.xml"/><Relationship Id="rId3" Type="http://schemas.openxmlformats.org/officeDocument/2006/relationships/image" Target="../media/image3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image" Target="../media/image3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3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2.png"/></Relationships>
</file>

<file path=ppt/slides/_rels/slide36.xml.rels><?xml version="1.0" encoding="UTF-8" standalone="yes"?><Relationships xmlns="http://schemas.openxmlformats.org/package/2006/relationships"><Relationship Id="rId10" Type="http://schemas.openxmlformats.org/officeDocument/2006/relationships/image" Target="../media/image63.png"/><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62.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6.png"/></Relationships>
</file>

<file path=ppt/slides/_rels/slide37.xml.rels><?xml version="1.0" encoding="UTF-8" standalone="yes"?><Relationships xmlns="http://schemas.openxmlformats.org/package/2006/relationships"><Relationship Id="rId10" Type="http://schemas.openxmlformats.org/officeDocument/2006/relationships/image" Target="../media/image63.png"/><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62.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6.png"/></Relationships>
</file>

<file path=ppt/slides/_rels/slide38.xml.rels><?xml version="1.0" encoding="UTF-8" standalone="yes"?><Relationships xmlns="http://schemas.openxmlformats.org/package/2006/relationships"><Relationship Id="rId10" Type="http://schemas.openxmlformats.org/officeDocument/2006/relationships/image" Target="../media/image63.png"/><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62.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27.png"/><Relationship Id="rId8" Type="http://schemas.openxmlformats.org/officeDocument/2006/relationships/image" Target="../media/image6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71.png"/><Relationship Id="rId4" Type="http://schemas.openxmlformats.org/officeDocument/2006/relationships/image" Target="../media/image70.png"/><Relationship Id="rId5" Type="http://schemas.openxmlformats.org/officeDocument/2006/relationships/image" Target="../media/image27.png"/><Relationship Id="rId6" Type="http://schemas.openxmlformats.org/officeDocument/2006/relationships/image" Target="../media/image11.png"/><Relationship Id="rId7" Type="http://schemas.openxmlformats.org/officeDocument/2006/relationships/image" Target="../media/image7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0.xml"/><Relationship Id="rId3" Type="http://schemas.openxmlformats.org/officeDocument/2006/relationships/image" Target="../media/image71.png"/><Relationship Id="rId4" Type="http://schemas.openxmlformats.org/officeDocument/2006/relationships/image" Target="../media/image70.png"/><Relationship Id="rId5" Type="http://schemas.openxmlformats.org/officeDocument/2006/relationships/image" Target="../media/image11.png"/><Relationship Id="rId6" Type="http://schemas.openxmlformats.org/officeDocument/2006/relationships/image" Target="../media/image72.png"/><Relationship Id="rId7" Type="http://schemas.openxmlformats.org/officeDocument/2006/relationships/image" Target="../media/image7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1.xml"/><Relationship Id="rId3" Type="http://schemas.openxmlformats.org/officeDocument/2006/relationships/image" Target="../media/image71.png"/><Relationship Id="rId4" Type="http://schemas.openxmlformats.org/officeDocument/2006/relationships/image" Target="../media/image70.png"/><Relationship Id="rId5" Type="http://schemas.openxmlformats.org/officeDocument/2006/relationships/image" Target="../media/image27.png"/><Relationship Id="rId6" Type="http://schemas.openxmlformats.org/officeDocument/2006/relationships/image" Target="../media/image7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2.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3.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4.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bucket 7 - January</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19"/>
          <p:cNvSpPr txBox="1"/>
          <p:nvPr>
            <p:ph idx="1" type="body"/>
          </p:nvPr>
        </p:nvSpPr>
        <p:spPr>
          <a:xfrm>
            <a:off x="4706766" y="1783729"/>
            <a:ext cx="1949100" cy="2893200"/>
          </a:xfrm>
          <a:prstGeom prst="rect">
            <a:avLst/>
          </a:prstGeom>
        </p:spPr>
        <p:txBody>
          <a:bodyPr anchorCtr="0" anchor="t" bIns="202500" lIns="108000" spcFirstLastPara="1" rIns="108000" wrap="square" tIns="1080000">
            <a:noAutofit/>
          </a:bodyPr>
          <a:lstStyle/>
          <a:p>
            <a:pPr indent="-304800" lvl="0" marL="457200" rtl="0" algn="l">
              <a:spcBef>
                <a:spcPts val="800"/>
              </a:spcBef>
              <a:spcAft>
                <a:spcPts val="0"/>
              </a:spcAft>
              <a:buSzPts val="1200"/>
              <a:buChar char="●"/>
            </a:pPr>
            <a:r>
              <a:rPr lang="nl" sz="1200"/>
              <a:t>Car Trouble</a:t>
            </a:r>
            <a:endParaRPr sz="1200"/>
          </a:p>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Rent</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p:txBody>
      </p:sp>
      <p:sp>
        <p:nvSpPr>
          <p:cNvPr id="1226" name="Google Shape;1226;p119"/>
          <p:cNvSpPr txBox="1"/>
          <p:nvPr>
            <p:ph type="title"/>
          </p:nvPr>
        </p:nvSpPr>
        <p:spPr>
          <a:xfrm>
            <a:off x="694382" y="273844"/>
            <a:ext cx="7755300" cy="555000"/>
          </a:xfrm>
          <a:prstGeom prst="rect">
            <a:avLst/>
          </a:prstGeom>
        </p:spPr>
        <p:txBody>
          <a:bodyPr anchorCtr="0" anchor="ctr" bIns="202500" lIns="0" spcFirstLastPara="1" rIns="0" wrap="square" tIns="297000">
            <a:noAutofit/>
          </a:bodyPr>
          <a:lstStyle/>
          <a:p>
            <a:pPr indent="0" lvl="0" marL="0" rtl="0" algn="ctr">
              <a:spcBef>
                <a:spcPts val="0"/>
              </a:spcBef>
              <a:spcAft>
                <a:spcPts val="0"/>
              </a:spcAft>
              <a:buNone/>
            </a:pPr>
            <a:r>
              <a:rPr lang="nl"/>
              <a:t>Content pillars - content overview</a:t>
            </a:r>
            <a:endParaRPr/>
          </a:p>
          <a:p>
            <a:pPr indent="0" lvl="0" marL="0" rtl="0" algn="ctr">
              <a:spcBef>
                <a:spcPts val="0"/>
              </a:spcBef>
              <a:spcAft>
                <a:spcPts val="0"/>
              </a:spcAft>
              <a:buNone/>
            </a:pPr>
            <a:r>
              <a:rPr lang="nl"/>
              <a:t>January</a:t>
            </a:r>
            <a:endParaRPr/>
          </a:p>
        </p:txBody>
      </p:sp>
      <p:sp>
        <p:nvSpPr>
          <p:cNvPr id="1227" name="Google Shape;1227;p119"/>
          <p:cNvSpPr txBox="1"/>
          <p:nvPr>
            <p:ph idx="2" type="body"/>
          </p:nvPr>
        </p:nvSpPr>
        <p:spPr>
          <a:xfrm>
            <a:off x="269531"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a:p>
          <a:p>
            <a:pPr indent="-304800" lvl="0" marL="457200" rtl="0" algn="l">
              <a:spcBef>
                <a:spcPts val="800"/>
              </a:spcBef>
              <a:spcAft>
                <a:spcPts val="0"/>
              </a:spcAft>
              <a:buSzPts val="1200"/>
              <a:buChar char="●"/>
            </a:pPr>
            <a:r>
              <a:rPr lang="nl" sz="1200"/>
              <a:t>Back to work</a:t>
            </a:r>
            <a:endParaRPr sz="1200"/>
          </a:p>
          <a:p>
            <a:pPr indent="-304800" lvl="0" marL="457200" rtl="0" algn="l">
              <a:spcBef>
                <a:spcPts val="0"/>
              </a:spcBef>
              <a:spcAft>
                <a:spcPts val="0"/>
              </a:spcAft>
              <a:buSzPts val="1200"/>
              <a:buChar char="●"/>
            </a:pPr>
            <a:r>
              <a:rPr lang="nl" sz="1200"/>
              <a:t>Website buzz</a:t>
            </a:r>
            <a:br>
              <a:rPr lang="nl" sz="1200"/>
            </a:br>
            <a:endParaRPr sz="1200"/>
          </a:p>
          <a:p>
            <a:pPr indent="-304800" lvl="0" marL="457200" rtl="0" algn="l">
              <a:spcBef>
                <a:spcPts val="0"/>
              </a:spcBef>
              <a:spcAft>
                <a:spcPts val="0"/>
              </a:spcAft>
              <a:buSzPts val="1200"/>
              <a:buChar char="●"/>
            </a:pPr>
            <a:r>
              <a:rPr lang="nl" sz="1200"/>
              <a:t>Kinto formulas</a:t>
            </a:r>
            <a:endParaRPr sz="1200"/>
          </a:p>
          <a:p>
            <a:pPr indent="-304800" lvl="0" marL="457200" rtl="0" algn="l">
              <a:spcBef>
                <a:spcPts val="0"/>
              </a:spcBef>
              <a:spcAft>
                <a:spcPts val="0"/>
              </a:spcAft>
              <a:buSzPts val="1200"/>
              <a:buChar char="●"/>
            </a:pPr>
            <a:r>
              <a:rPr lang="nl" sz="1200"/>
              <a:t>Business needs</a:t>
            </a:r>
            <a:endParaRPr sz="1200"/>
          </a:p>
          <a:p>
            <a:pPr indent="-304800" lvl="0" marL="457200" rtl="0" algn="l">
              <a:spcBef>
                <a:spcPts val="0"/>
              </a:spcBef>
              <a:spcAft>
                <a:spcPts val="0"/>
              </a:spcAft>
              <a:buSzPts val="1200"/>
              <a:buChar char="●"/>
            </a:pPr>
            <a:r>
              <a:rPr lang="nl" sz="1200"/>
              <a:t>Fleet resolutions</a:t>
            </a:r>
            <a:endParaRPr sz="1200"/>
          </a:p>
          <a:p>
            <a:pPr indent="0" lvl="0" marL="457200" rtl="0" algn="l">
              <a:spcBef>
                <a:spcPts val="800"/>
              </a:spcBef>
              <a:spcAft>
                <a:spcPts val="0"/>
              </a:spcAft>
              <a:buNone/>
            </a:pPr>
            <a:br>
              <a:rPr lang="nl" sz="1200"/>
            </a:br>
            <a:endParaRPr sz="1200"/>
          </a:p>
          <a:p>
            <a:pPr indent="0" lvl="0" marL="457200" rtl="0" algn="l">
              <a:spcBef>
                <a:spcPts val="800"/>
              </a:spcBef>
              <a:spcAft>
                <a:spcPts val="0"/>
              </a:spcAft>
              <a:buNone/>
            </a:pPr>
            <a:r>
              <a:t/>
            </a:r>
            <a:endParaRPr sz="1200"/>
          </a:p>
          <a:p>
            <a:pPr indent="0" lvl="0" marL="0" rtl="0" algn="ctr">
              <a:spcBef>
                <a:spcPts val="800"/>
              </a:spcBef>
              <a:spcAft>
                <a:spcPts val="0"/>
              </a:spcAft>
              <a:buNone/>
            </a:pPr>
            <a:r>
              <a:t/>
            </a:r>
            <a:endParaRPr sz="1200"/>
          </a:p>
          <a:p>
            <a:pPr indent="0" lvl="0" marL="0" rtl="0" algn="ctr">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28" name="Google Shape;1228;p119"/>
          <p:cNvSpPr txBox="1"/>
          <p:nvPr>
            <p:ph idx="3" type="body"/>
          </p:nvPr>
        </p:nvSpPr>
        <p:spPr>
          <a:xfrm>
            <a:off x="2488148"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323850" lvl="0" marL="457200" rtl="0" algn="l">
              <a:spcBef>
                <a:spcPts val="800"/>
              </a:spcBef>
              <a:spcAft>
                <a:spcPts val="0"/>
              </a:spcAft>
              <a:buSzPts val="1500"/>
              <a:buChar char="●"/>
            </a:pPr>
            <a:r>
              <a:rPr lang="nl" sz="1100"/>
              <a:t>Kinto-Un</a:t>
            </a:r>
            <a:endParaRPr sz="1100"/>
          </a:p>
          <a:p>
            <a:pPr indent="-323850" lvl="0" marL="457200" rtl="0" algn="l">
              <a:spcBef>
                <a:spcPts val="0"/>
              </a:spcBef>
              <a:spcAft>
                <a:spcPts val="0"/>
              </a:spcAft>
              <a:buSzPts val="1500"/>
              <a:buChar char="●"/>
            </a:pPr>
            <a:r>
              <a:rPr lang="nl" sz="1200"/>
              <a:t>5 Fleet actions </a:t>
            </a:r>
            <a:endParaRPr/>
          </a:p>
        </p:txBody>
      </p:sp>
      <p:sp>
        <p:nvSpPr>
          <p:cNvPr id="1229" name="Google Shape;1229;p119"/>
          <p:cNvSpPr txBox="1"/>
          <p:nvPr>
            <p:ph idx="4" type="body"/>
          </p:nvPr>
        </p:nvSpPr>
        <p:spPr>
          <a:xfrm>
            <a:off x="6925384"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304800" lvl="0" marL="457200" rtl="0" algn="l">
              <a:spcBef>
                <a:spcPts val="800"/>
              </a:spcBef>
              <a:spcAft>
                <a:spcPts val="0"/>
              </a:spcAft>
              <a:buSzPts val="1200"/>
              <a:buChar char="●"/>
            </a:pPr>
            <a:r>
              <a:rPr lang="nl" sz="1200"/>
              <a:t>Sustainable mobility initiative</a:t>
            </a:r>
            <a:endParaRPr sz="1200"/>
          </a:p>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Year in Review</a:t>
            </a:r>
            <a:br>
              <a:rPr lang="nl" sz="1200"/>
            </a:br>
            <a:endParaRPr sz="1200"/>
          </a:p>
          <a:p>
            <a:pPr indent="-304800" lvl="0" marL="457200" rtl="0" algn="l">
              <a:spcBef>
                <a:spcPts val="0"/>
              </a:spcBef>
              <a:spcAft>
                <a:spcPts val="0"/>
              </a:spcAft>
              <a:buSzPts val="1200"/>
              <a:buChar char="●"/>
            </a:pPr>
            <a:r>
              <a:rPr lang="nl" sz="1200"/>
              <a:t>Rating Yaris cross</a:t>
            </a:r>
            <a:endParaRPr sz="1200"/>
          </a:p>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30" name="Google Shape;1230;p119"/>
          <p:cNvSpPr txBox="1"/>
          <p:nvPr/>
        </p:nvSpPr>
        <p:spPr>
          <a:xfrm>
            <a:off x="500275" y="1969600"/>
            <a:ext cx="1566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8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COMMUNITY/ CONNECTION</a:t>
            </a:r>
            <a:endParaRPr sz="1500">
              <a:solidFill>
                <a:schemeClr val="lt1"/>
              </a:solidFill>
            </a:endParaRPr>
          </a:p>
        </p:txBody>
      </p:sp>
      <p:pic>
        <p:nvPicPr>
          <p:cNvPr id="1234" name="Google Shape;1234;p119"/>
          <p:cNvPicPr preferRelativeResize="0"/>
          <p:nvPr/>
        </p:nvPicPr>
        <p:blipFill>
          <a:blip r:embed="rId3">
            <a:alphaModFix/>
          </a:blip>
          <a:stretch>
            <a:fillRect/>
          </a:stretch>
        </p:blipFill>
        <p:spPr>
          <a:xfrm>
            <a:off x="1773750" y="3112400"/>
            <a:ext cx="387600" cy="387600"/>
          </a:xfrm>
          <a:prstGeom prst="rect">
            <a:avLst/>
          </a:prstGeom>
          <a:noFill/>
          <a:ln>
            <a:noFill/>
          </a:ln>
        </p:spPr>
      </p:pic>
      <p:pic>
        <p:nvPicPr>
          <p:cNvPr id="1235" name="Google Shape;1235;p119"/>
          <p:cNvPicPr preferRelativeResize="0"/>
          <p:nvPr/>
        </p:nvPicPr>
        <p:blipFill>
          <a:blip r:embed="rId3">
            <a:alphaModFix/>
          </a:blip>
          <a:stretch>
            <a:fillRect/>
          </a:stretch>
        </p:blipFill>
        <p:spPr>
          <a:xfrm>
            <a:off x="6120463" y="3291763"/>
            <a:ext cx="387600" cy="387600"/>
          </a:xfrm>
          <a:prstGeom prst="rect">
            <a:avLst/>
          </a:prstGeom>
          <a:noFill/>
          <a:ln>
            <a:noFill/>
          </a:ln>
        </p:spPr>
      </p:pic>
      <p:pic>
        <p:nvPicPr>
          <p:cNvPr id="1236" name="Google Shape;1236;p119"/>
          <p:cNvPicPr preferRelativeResize="0"/>
          <p:nvPr/>
        </p:nvPicPr>
        <p:blipFill>
          <a:blip r:embed="rId3">
            <a:alphaModFix/>
          </a:blip>
          <a:stretch>
            <a:fillRect/>
          </a:stretch>
        </p:blipFill>
        <p:spPr>
          <a:xfrm>
            <a:off x="8486875" y="3420875"/>
            <a:ext cx="387600" cy="387600"/>
          </a:xfrm>
          <a:prstGeom prst="rect">
            <a:avLst/>
          </a:prstGeom>
          <a:noFill/>
          <a:ln>
            <a:noFill/>
          </a:ln>
        </p:spPr>
      </p:pic>
      <p:pic>
        <p:nvPicPr>
          <p:cNvPr id="1237" name="Google Shape;1237;p119"/>
          <p:cNvPicPr preferRelativeResize="0"/>
          <p:nvPr/>
        </p:nvPicPr>
        <p:blipFill>
          <a:blip r:embed="rId4">
            <a:alphaModFix/>
          </a:blip>
          <a:stretch>
            <a:fillRect/>
          </a:stretch>
        </p:blipFill>
        <p:spPr>
          <a:xfrm>
            <a:off x="8002300" y="4087601"/>
            <a:ext cx="277275" cy="277275"/>
          </a:xfrm>
          <a:prstGeom prst="rect">
            <a:avLst/>
          </a:prstGeom>
          <a:noFill/>
          <a:ln>
            <a:noFill/>
          </a:ln>
        </p:spPr>
      </p:pic>
      <p:pic>
        <p:nvPicPr>
          <p:cNvPr id="1238" name="Google Shape;1238;p119"/>
          <p:cNvPicPr preferRelativeResize="0"/>
          <p:nvPr/>
        </p:nvPicPr>
        <p:blipFill>
          <a:blip r:embed="rId5">
            <a:alphaModFix/>
          </a:blip>
          <a:stretch>
            <a:fillRect/>
          </a:stretch>
        </p:blipFill>
        <p:spPr>
          <a:xfrm>
            <a:off x="8449676" y="2764191"/>
            <a:ext cx="277275" cy="277275"/>
          </a:xfrm>
          <a:prstGeom prst="rect">
            <a:avLst/>
          </a:prstGeom>
          <a:noFill/>
          <a:ln>
            <a:noFill/>
          </a:ln>
        </p:spPr>
      </p:pic>
      <p:pic>
        <p:nvPicPr>
          <p:cNvPr id="1239" name="Google Shape;1239;p119"/>
          <p:cNvPicPr preferRelativeResize="0"/>
          <p:nvPr/>
        </p:nvPicPr>
        <p:blipFill>
          <a:blip r:embed="rId4">
            <a:alphaModFix/>
          </a:blip>
          <a:stretch>
            <a:fillRect/>
          </a:stretch>
        </p:blipFill>
        <p:spPr>
          <a:xfrm>
            <a:off x="1976313" y="3777281"/>
            <a:ext cx="310325" cy="310325"/>
          </a:xfrm>
          <a:prstGeom prst="rect">
            <a:avLst/>
          </a:prstGeom>
          <a:noFill/>
          <a:ln>
            <a:noFill/>
          </a:ln>
        </p:spPr>
      </p:pic>
      <p:pic>
        <p:nvPicPr>
          <p:cNvPr id="1240" name="Google Shape;1240;p119"/>
          <p:cNvPicPr preferRelativeResize="0"/>
          <p:nvPr/>
        </p:nvPicPr>
        <p:blipFill>
          <a:blip r:embed="rId4">
            <a:alphaModFix/>
          </a:blip>
          <a:stretch>
            <a:fillRect/>
          </a:stretch>
        </p:blipFill>
        <p:spPr>
          <a:xfrm>
            <a:off x="3696050" y="2860318"/>
            <a:ext cx="310325" cy="310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1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t>Tag lines </a:t>
            </a:r>
            <a:r>
              <a:rPr lang="nl"/>
              <a:t>pillars</a:t>
            </a:r>
            <a:endParaRPr/>
          </a:p>
        </p:txBody>
      </p:sp>
      <p:sp>
        <p:nvSpPr>
          <p:cNvPr id="1246" name="Google Shape;1246;p1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None/>
            </a:pPr>
            <a:r>
              <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i="1" lang="nl" sz="1400">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i="1"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indent="0" lvl="0" marL="0" rtl="0" algn="l">
              <a:spcBef>
                <a:spcPts val="0"/>
              </a:spcBef>
              <a:spcAft>
                <a:spcPts val="1200"/>
              </a:spcAft>
              <a:buNone/>
            </a:pPr>
            <a:r>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pic>
        <p:nvPicPr>
          <p:cNvPr id="1251" name="Google Shape;1251;p12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52" name="Google Shape;1252;p121"/>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pic>
        <p:nvPicPr>
          <p:cNvPr id="1258" name="Google Shape;1258;p12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59" name="Google Shape;1259;p12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60" name="Google Shape;1260;p12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1" name="Google Shape;1261;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262" name="Google Shape;1262;p12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a:t>
            </a:r>
            <a:r>
              <a:rPr lang="nl" sz="3000">
                <a:solidFill>
                  <a:schemeClr val="lt1"/>
                </a:solidFill>
                <a:latin typeface="Plus Jakarta Sans"/>
                <a:ea typeface="Plus Jakarta Sans"/>
                <a:cs typeface="Plus Jakarta Sans"/>
                <a:sym typeface="Plus Jakarta Sans"/>
              </a:rPr>
              <a:t>. VIDEO </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BACK TO WORK</a:t>
            </a:r>
            <a:endParaRPr sz="3000">
              <a:solidFill>
                <a:schemeClr val="lt1"/>
              </a:solidFill>
              <a:latin typeface="Plus Jakarta Sans"/>
              <a:ea typeface="Plus Jakarta Sans"/>
              <a:cs typeface="Plus Jakarta Sans"/>
              <a:sym typeface="Plus Jakarta Sans"/>
            </a:endParaRPr>
          </a:p>
        </p:txBody>
      </p:sp>
      <p:sp>
        <p:nvSpPr>
          <p:cNvPr id="1263" name="Google Shape;1263;p122"/>
          <p:cNvSpPr txBox="1"/>
          <p:nvPr/>
        </p:nvSpPr>
        <p:spPr>
          <a:xfrm>
            <a:off x="552625" y="1157425"/>
            <a:ext cx="31818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How to m</a:t>
            </a:r>
            <a:r>
              <a:rPr lang="nl" sz="1000">
                <a:solidFill>
                  <a:schemeClr val="lt1"/>
                </a:solidFill>
                <a:latin typeface="Plus Jakarta Sans Light"/>
                <a:ea typeface="Plus Jakarta Sans Light"/>
                <a:cs typeface="Plus Jakarta Sans Light"/>
                <a:sym typeface="Plus Jakarta Sans Light"/>
              </a:rPr>
              <a:t>ake 2026 your smoothest year yet?</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It’s time to leave the fleet management stress in the past. </a:t>
            </a:r>
            <a:r>
              <a:rPr lang="nl" sz="1100">
                <a:solidFill>
                  <a:schemeClr val="dk1"/>
                </a:solidFill>
              </a:rPr>
              <a:t>😌</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Be the Nr. 1 Fleet Manager who knows that the secret to a smooth operation isn't working harder; it's choosing the right partner.</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handle the i</a:t>
            </a:r>
            <a:r>
              <a:rPr lang="nl" sz="1000">
                <a:solidFill>
                  <a:schemeClr val="lt1"/>
                </a:solidFill>
                <a:latin typeface="Plus Jakarta Sans Light"/>
                <a:ea typeface="Plus Jakarta Sans Light"/>
                <a:cs typeface="Plus Jakarta Sans Light"/>
                <a:sym typeface="Plus Jakarta Sans Light"/>
              </a:rPr>
              <a:t>nsurance, maintenance</a:t>
            </a:r>
            <a:r>
              <a:rPr lang="nl" sz="1000">
                <a:solidFill>
                  <a:schemeClr val="lt1"/>
                </a:solidFill>
                <a:latin typeface="Plus Jakarta Sans Light"/>
                <a:ea typeface="Plus Jakarta Sans Light"/>
                <a:cs typeface="Plus Jakarta Sans Light"/>
                <a:sym typeface="Plus Jakarta Sans Light"/>
              </a:rPr>
              <a:t> and other services, so you can handle your coffee.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#OneStopShop </a:t>
            </a:r>
            <a:r>
              <a:rPr lang="nl" sz="1000">
                <a:solidFill>
                  <a:schemeClr val="lt1"/>
                </a:solidFill>
                <a:latin typeface="Plus Jakarta Sans Light"/>
                <a:ea typeface="Plus Jakarta Sans Light"/>
                <a:cs typeface="Plus Jakarta Sans Light"/>
                <a:sym typeface="Plus Jakarta Sans Light"/>
              </a:rPr>
              <a:t>#BusinessMobility</a:t>
            </a:r>
            <a:endParaRPr sz="1000">
              <a:solidFill>
                <a:schemeClr val="lt1"/>
              </a:solidFill>
              <a:latin typeface="Plus Jakarta Sans Light"/>
              <a:ea typeface="Plus Jakarta Sans Light"/>
              <a:cs typeface="Plus Jakarta Sans Light"/>
              <a:sym typeface="Plus Jakarta Sans Light"/>
            </a:endParaRPr>
          </a:p>
        </p:txBody>
      </p:sp>
      <p:pic>
        <p:nvPicPr>
          <p:cNvPr id="1264" name="Google Shape;1264;p12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65" name="Google Shape;1265;p12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-16/9</a:t>
            </a:r>
            <a:endParaRPr sz="1200">
              <a:solidFill>
                <a:schemeClr val="dk2"/>
              </a:solidFill>
              <a:latin typeface="Plus Jakarta Sans Light"/>
              <a:ea typeface="Plus Jakarta Sans Light"/>
              <a:cs typeface="Plus Jakarta Sans Light"/>
              <a:sym typeface="Plus Jakarta Sans Light"/>
            </a:endParaRPr>
          </a:p>
        </p:txBody>
      </p:sp>
      <p:pic>
        <p:nvPicPr>
          <p:cNvPr id="1266" name="Google Shape;1266;p12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67" name="Google Shape;1267;p122"/>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268" name="Google Shape;1268;p122"/>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69" name="Google Shape;1269;p122" title="Scherm­afbeelding 2025-12-01 om 09.43.41.png"/>
          <p:cNvPicPr preferRelativeResize="0"/>
          <p:nvPr/>
        </p:nvPicPr>
        <p:blipFill>
          <a:blip r:embed="rId8">
            <a:alphaModFix/>
          </a:blip>
          <a:stretch>
            <a:fillRect/>
          </a:stretch>
        </p:blipFill>
        <p:spPr>
          <a:xfrm>
            <a:off x="5930088" y="1070500"/>
            <a:ext cx="2602225" cy="31558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pic>
        <p:nvPicPr>
          <p:cNvPr id="1275" name="Google Shape;1275;p12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76" name="Google Shape;1276;p12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77" name="Google Shape;1277;p12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8" name="Google Shape;1278;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279" name="Google Shape;1279;p123"/>
          <p:cNvSpPr txBox="1"/>
          <p:nvPr/>
        </p:nvSpPr>
        <p:spPr>
          <a:xfrm>
            <a:off x="87625" y="323875"/>
            <a:ext cx="4416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VIDEO</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BACK TO WORK</a:t>
            </a:r>
            <a:endParaRPr sz="3000">
              <a:solidFill>
                <a:schemeClr val="lt1"/>
              </a:solidFill>
              <a:latin typeface="Plus Jakarta Sans"/>
              <a:ea typeface="Plus Jakarta Sans"/>
              <a:cs typeface="Plus Jakarta Sans"/>
              <a:sym typeface="Plus Jakarta Sans"/>
            </a:endParaRPr>
          </a:p>
        </p:txBody>
      </p:sp>
      <p:sp>
        <p:nvSpPr>
          <p:cNvPr id="1280" name="Google Shape;1280;p123"/>
          <p:cNvSpPr txBox="1"/>
          <p:nvPr/>
        </p:nvSpPr>
        <p:spPr>
          <a:xfrm>
            <a:off x="602225" y="1287600"/>
            <a:ext cx="3000000" cy="256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br>
              <a:rPr lang="nl" sz="1800">
                <a:solidFill>
                  <a:schemeClr val="lt1"/>
                </a:solidFill>
                <a:latin typeface="Plus Jakarta Sans"/>
                <a:ea typeface="Plus Jakarta Sans"/>
                <a:cs typeface="Plus Jakarta Sans"/>
                <a:sym typeface="Plus Jakarta Sans"/>
              </a:rPr>
            </a:br>
            <a:r>
              <a:rPr lang="nl" sz="1000">
                <a:solidFill>
                  <a:schemeClr val="lt1"/>
                </a:solidFill>
                <a:latin typeface="Plus Jakarta Sans Light"/>
                <a:ea typeface="Plus Jakarta Sans Light"/>
                <a:cs typeface="Plus Jakarta Sans Light"/>
                <a:sym typeface="Plus Jakarta Sans Light"/>
              </a:rPr>
              <a:t>New year, fresh start? </a:t>
            </a:r>
            <a:r>
              <a:rPr lang="nl" sz="1100">
                <a:solidFill>
                  <a:schemeClr val="dk1"/>
                </a:solidFill>
              </a:rPr>
              <a:t>✨</a:t>
            </a:r>
            <a:r>
              <a:rPr lang="nl" sz="1000">
                <a:solidFill>
                  <a:schemeClr val="lt1"/>
                </a:solidFill>
                <a:latin typeface="Plus Jakarta Sans Light"/>
                <a:ea typeface="Plus Jakarta Sans Light"/>
                <a:cs typeface="Plus Jakarta Sans Light"/>
                <a:sym typeface="Plus Jakarta Sans Light"/>
              </a:rPr>
              <a:t> Walk into 2026 knowing your fleet is sorted.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With KINTO by your side, you are the Nr. 1 Fleet Manager who knows that the secret to a smooth operation isn't working harder; it's choosing the right partner.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Whether it's full-service leasing or flexible car rental for you business’ mobility needs, let us handle the included services such as insurance, and maintenance, so you can handle your coffee.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#OneStopShop #BusinessMobility</a:t>
            </a:r>
            <a:endParaRPr sz="1000">
              <a:solidFill>
                <a:schemeClr val="lt1"/>
              </a:solidFill>
              <a:latin typeface="Plus Jakarta Sans Light"/>
              <a:ea typeface="Plus Jakarta Sans Light"/>
              <a:cs typeface="Plus Jakarta Sans Light"/>
              <a:sym typeface="Plus Jakarta Sans Light"/>
            </a:endParaRPr>
          </a:p>
        </p:txBody>
      </p:sp>
      <p:pic>
        <p:nvPicPr>
          <p:cNvPr id="1281" name="Google Shape;1281;p12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82" name="Google Shape;1282;p12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283" name="Google Shape;1283;p12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84" name="Google Shape;1284;p123"/>
          <p:cNvPicPr preferRelativeResize="0"/>
          <p:nvPr/>
        </p:nvPicPr>
        <p:blipFill>
          <a:blip r:embed="rId7">
            <a:alphaModFix/>
          </a:blip>
          <a:stretch>
            <a:fillRect/>
          </a:stretch>
        </p:blipFill>
        <p:spPr>
          <a:xfrm>
            <a:off x="8104876" y="667248"/>
            <a:ext cx="280428" cy="280428"/>
          </a:xfrm>
          <a:prstGeom prst="rect">
            <a:avLst/>
          </a:prstGeom>
          <a:noFill/>
          <a:ln>
            <a:noFill/>
          </a:ln>
        </p:spPr>
      </p:pic>
      <p:sp>
        <p:nvSpPr>
          <p:cNvPr id="1285" name="Google Shape;1285;p12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86" name="Google Shape;1286;p123" title="Scherm­afbeelding 2025-12-01 om 09.43.41.png"/>
          <p:cNvPicPr preferRelativeResize="0"/>
          <p:nvPr/>
        </p:nvPicPr>
        <p:blipFill>
          <a:blip r:embed="rId8">
            <a:alphaModFix/>
          </a:blip>
          <a:stretch>
            <a:fillRect/>
          </a:stretch>
        </p:blipFill>
        <p:spPr>
          <a:xfrm>
            <a:off x="5930088" y="1070500"/>
            <a:ext cx="2602225" cy="31558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pic>
        <p:nvPicPr>
          <p:cNvPr id="1292" name="Google Shape;1292;p12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93" name="Google Shape;1293;p12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94" name="Google Shape;1294;p12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5" name="Google Shape;1295;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296" name="Google Shape;1296;p124"/>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a:t>
            </a:r>
            <a:r>
              <a:rPr lang="nl" sz="3000">
                <a:solidFill>
                  <a:schemeClr val="lt1"/>
                </a:solidFill>
                <a:latin typeface="Plus Jakarta Sans"/>
                <a:ea typeface="Plus Jakarta Sans"/>
                <a:cs typeface="Plus Jakarta Sans"/>
                <a:sym typeface="Plus Jakarta Sans"/>
              </a:rPr>
              <a:t>. VIDEO</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BACK TO WORK</a:t>
            </a:r>
            <a:endParaRPr sz="3000">
              <a:solidFill>
                <a:schemeClr val="lt1"/>
              </a:solidFill>
              <a:latin typeface="Plus Jakarta Sans"/>
              <a:ea typeface="Plus Jakarta Sans"/>
              <a:cs typeface="Plus Jakarta Sans"/>
              <a:sym typeface="Plus Jakarta Sans"/>
            </a:endParaRPr>
          </a:p>
        </p:txBody>
      </p:sp>
      <p:sp>
        <p:nvSpPr>
          <p:cNvPr id="1297" name="Google Shape;1297;p124"/>
          <p:cNvSpPr txBox="1"/>
          <p:nvPr/>
        </p:nvSpPr>
        <p:spPr>
          <a:xfrm>
            <a:off x="594400" y="1157425"/>
            <a:ext cx="30000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New year, fresh start? </a:t>
            </a:r>
            <a:r>
              <a:rPr lang="nl" sz="1100">
                <a:solidFill>
                  <a:schemeClr val="dk1"/>
                </a:solidFill>
              </a:rPr>
              <a:t>✨</a:t>
            </a:r>
            <a:r>
              <a:rPr lang="nl" sz="1000">
                <a:solidFill>
                  <a:schemeClr val="lt1"/>
                </a:solidFill>
                <a:latin typeface="Plus Jakarta Sans Light"/>
                <a:ea typeface="Plus Jakarta Sans Light"/>
                <a:cs typeface="Plus Jakarta Sans Light"/>
                <a:sym typeface="Plus Jakarta Sans Light"/>
              </a:rPr>
              <a:t> Walk into 2026 knowing your fleet is sorted.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KINTO by your side, you are the Nr. 1 Fleet Manager who knows that the secret to a smooth operation isn't working harder; it's choosing the right partner.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Whether it's full-service leasing or flexible car rental for you business’ mobility needs, let us handle the included services such as insurance, and maintenance, so you can handle your coffee.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98" name="Google Shape;1298;p12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99" name="Google Shape;1299;p12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300" name="Google Shape;1300;p12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01" name="Google Shape;1301;p124"/>
          <p:cNvPicPr preferRelativeResize="0"/>
          <p:nvPr/>
        </p:nvPicPr>
        <p:blipFill>
          <a:blip r:embed="rId7">
            <a:alphaModFix/>
          </a:blip>
          <a:stretch>
            <a:fillRect/>
          </a:stretch>
        </p:blipFill>
        <p:spPr>
          <a:xfrm>
            <a:off x="8286995" y="609599"/>
            <a:ext cx="129528" cy="259077"/>
          </a:xfrm>
          <a:prstGeom prst="rect">
            <a:avLst/>
          </a:prstGeom>
          <a:noFill/>
          <a:ln>
            <a:noFill/>
          </a:ln>
        </p:spPr>
      </p:pic>
      <p:sp>
        <p:nvSpPr>
          <p:cNvPr id="1302" name="Google Shape;1302;p12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03" name="Google Shape;1303;p124" title="Scherm­afbeelding 2025-12-01 om 09.43.41.png"/>
          <p:cNvPicPr preferRelativeResize="0"/>
          <p:nvPr/>
        </p:nvPicPr>
        <p:blipFill>
          <a:blip r:embed="rId8">
            <a:alphaModFix/>
          </a:blip>
          <a:stretch>
            <a:fillRect/>
          </a:stretch>
        </p:blipFill>
        <p:spPr>
          <a:xfrm>
            <a:off x="5930088" y="1070500"/>
            <a:ext cx="2602225" cy="315582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pic>
        <p:nvPicPr>
          <p:cNvPr id="1309" name="Google Shape;1309;p12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10" name="Google Shape;1310;p12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11" name="Google Shape;1311;p12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2" name="Google Shape;1312;p12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313" name="Google Shape;1313;p12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2. VIDEO WEBSITE BUZZ</a:t>
            </a:r>
            <a:endParaRPr sz="3000">
              <a:solidFill>
                <a:schemeClr val="lt1"/>
              </a:solidFill>
              <a:latin typeface="Plus Jakarta Sans"/>
              <a:ea typeface="Plus Jakarta Sans"/>
              <a:cs typeface="Plus Jakarta Sans"/>
              <a:sym typeface="Plus Jakarta Sans"/>
            </a:endParaRPr>
          </a:p>
        </p:txBody>
      </p:sp>
      <p:sp>
        <p:nvSpPr>
          <p:cNvPr id="1314" name="Google Shape;1314;p125"/>
          <p:cNvSpPr txBox="1"/>
          <p:nvPr/>
        </p:nvSpPr>
        <p:spPr>
          <a:xfrm>
            <a:off x="602150" y="1011875"/>
            <a:ext cx="3174300" cy="36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What gets the whole office talking? A smarter, simpler way to work.</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We’re excited to share the new KINTO website</a:t>
            </a:r>
            <a:r>
              <a:rPr lang="nl" sz="1000">
                <a:solidFill>
                  <a:schemeClr val="lt1"/>
                </a:solidFill>
                <a:latin typeface="Plus Jakarta Sans Light"/>
                <a:ea typeface="Plus Jakarta Sans Light"/>
                <a:cs typeface="Plus Jakarta Sans Light"/>
                <a:sym typeface="Plus Jakarta Sans Light"/>
              </a:rPr>
              <a:t>, redesigned </a:t>
            </a:r>
            <a:r>
              <a:rPr lang="nl" sz="1000">
                <a:solidFill>
                  <a:schemeClr val="lt1"/>
                </a:solidFill>
                <a:latin typeface="Plus Jakarta Sans Light"/>
                <a:ea typeface="Plus Jakarta Sans Light"/>
                <a:cs typeface="Plus Jakarta Sans Light"/>
                <a:sym typeface="Plus Jakarta Sans Light"/>
              </a:rPr>
              <a:t>to give you a closer look at our vision, our history, and the people driving us forward.</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a:t>
            </a:r>
            <a:r>
              <a:rPr lang="nl" sz="1000">
                <a:solidFill>
                  <a:schemeClr val="lt1"/>
                </a:solidFill>
                <a:latin typeface="Plus Jakarta Sans Light"/>
                <a:ea typeface="Plus Jakarta Sans Light"/>
                <a:cs typeface="Plus Jakarta Sans Light"/>
                <a:sym typeface="Plus Jakarta Sans Light"/>
              </a:rPr>
              <a:t>Find out what all the buzz is about. Discover the new KINTO website today: </a:t>
            </a:r>
            <a:r>
              <a:rPr lang="nl" sz="1050" u="sng">
                <a:solidFill>
                  <a:schemeClr val="lt1"/>
                </a:solidFill>
                <a:latin typeface="Roboto"/>
                <a:ea typeface="Roboto"/>
                <a:cs typeface="Roboto"/>
                <a:sym typeface="Roboto"/>
                <a:hlinkClick r:id="rId5">
                  <a:extLst>
                    <a:ext uri="{A12FA001-AC4F-418D-AE19-62706E023703}">
                      <ahyp:hlinkClr val="tx"/>
                    </a:ext>
                  </a:extLst>
                </a:hlinkClick>
              </a:rPr>
              <a:t>www.kinto-mobility.eu</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#BusinessMobility #OneStopShop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315" name="Google Shape;1315;p12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16" name="Google Shape;1316;p12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317" name="Google Shape;1317;p125"/>
          <p:cNvPicPr preferRelativeResize="0"/>
          <p:nvPr/>
        </p:nvPicPr>
        <p:blipFill>
          <a:blip r:embed="rId7">
            <a:alphaModFix/>
          </a:blip>
          <a:stretch>
            <a:fillRect/>
          </a:stretch>
        </p:blipFill>
        <p:spPr>
          <a:xfrm>
            <a:off x="5809500" y="496125"/>
            <a:ext cx="2860377" cy="3371576"/>
          </a:xfrm>
          <a:prstGeom prst="rect">
            <a:avLst/>
          </a:prstGeom>
          <a:noFill/>
          <a:ln>
            <a:noFill/>
          </a:ln>
        </p:spPr>
      </p:pic>
      <p:pic>
        <p:nvPicPr>
          <p:cNvPr id="1318" name="Google Shape;1318;p125"/>
          <p:cNvPicPr preferRelativeResize="0"/>
          <p:nvPr/>
        </p:nvPicPr>
        <p:blipFill>
          <a:blip r:embed="rId8">
            <a:alphaModFix/>
          </a:blip>
          <a:stretch>
            <a:fillRect/>
          </a:stretch>
        </p:blipFill>
        <p:spPr>
          <a:xfrm>
            <a:off x="8211372" y="656577"/>
            <a:ext cx="291098" cy="291098"/>
          </a:xfrm>
          <a:prstGeom prst="rect">
            <a:avLst/>
          </a:prstGeom>
          <a:noFill/>
          <a:ln>
            <a:noFill/>
          </a:ln>
        </p:spPr>
      </p:pic>
      <p:sp>
        <p:nvSpPr>
          <p:cNvPr id="1319" name="Google Shape;1319;p125"/>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20" name="Google Shape;1320;p125" title="Scherm­afbeelding 2025-11-18 om 13.16.08.png"/>
          <p:cNvPicPr preferRelativeResize="0"/>
          <p:nvPr/>
        </p:nvPicPr>
        <p:blipFill>
          <a:blip r:embed="rId9">
            <a:alphaModFix/>
          </a:blip>
          <a:stretch>
            <a:fillRect/>
          </a:stretch>
        </p:blipFill>
        <p:spPr>
          <a:xfrm>
            <a:off x="5876488" y="1011873"/>
            <a:ext cx="2757176" cy="26449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5" name="Shape 1325"/>
        <p:cNvGrpSpPr/>
        <p:nvPr/>
      </p:nvGrpSpPr>
      <p:grpSpPr>
        <a:xfrm>
          <a:off x="0" y="0"/>
          <a:ext cx="0" cy="0"/>
          <a:chOff x="0" y="0"/>
          <a:chExt cx="0" cy="0"/>
        </a:xfrm>
      </p:grpSpPr>
      <p:pic>
        <p:nvPicPr>
          <p:cNvPr id="1326" name="Google Shape;1326;p12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27" name="Google Shape;1327;p12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28" name="Google Shape;1328;p12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9" name="Google Shape;1329;p12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330" name="Google Shape;1330;p126"/>
          <p:cNvSpPr txBox="1"/>
          <p:nvPr/>
        </p:nvSpPr>
        <p:spPr>
          <a:xfrm>
            <a:off x="87625" y="323875"/>
            <a:ext cx="4416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2. VIDEO WEBSITE BUZZ</a:t>
            </a:r>
            <a:endParaRPr sz="3000">
              <a:solidFill>
                <a:schemeClr val="lt1"/>
              </a:solidFill>
              <a:latin typeface="Plus Jakarta Sans"/>
              <a:ea typeface="Plus Jakarta Sans"/>
              <a:cs typeface="Plus Jakarta Sans"/>
              <a:sym typeface="Plus Jakarta Sans"/>
            </a:endParaRPr>
          </a:p>
        </p:txBody>
      </p:sp>
      <p:sp>
        <p:nvSpPr>
          <p:cNvPr id="1331" name="Google Shape;1331;p126"/>
          <p:cNvSpPr txBox="1"/>
          <p:nvPr/>
        </p:nvSpPr>
        <p:spPr>
          <a:xfrm>
            <a:off x="625175" y="1057775"/>
            <a:ext cx="30585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Find out what all the buzz is about.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Our new website just dropped. We've created a simpler, more seamless online experience to </a:t>
            </a:r>
            <a:r>
              <a:rPr lang="nl" sz="1000">
                <a:solidFill>
                  <a:schemeClr val="lt1"/>
                </a:solidFill>
                <a:latin typeface="Plus Jakarta Sans Light"/>
                <a:ea typeface="Plus Jakarta Sans Light"/>
                <a:cs typeface="Plus Jakarta Sans Light"/>
                <a:sym typeface="Plus Jakarta Sans Light"/>
              </a:rPr>
              <a:t>give you a closer look at our vision, our history, and the people driving us forward.</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Discover it for yourself via the link in our bio.</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#BusinessMobility #OneStopShop </a:t>
            </a:r>
            <a:endParaRPr sz="1000">
              <a:solidFill>
                <a:schemeClr val="lt1"/>
              </a:solidFill>
              <a:latin typeface="Plus Jakarta Sans Light"/>
              <a:ea typeface="Plus Jakarta Sans Light"/>
              <a:cs typeface="Plus Jakarta Sans Light"/>
              <a:sym typeface="Plus Jakarta Sans Light"/>
            </a:endParaRPr>
          </a:p>
        </p:txBody>
      </p:sp>
      <p:pic>
        <p:nvPicPr>
          <p:cNvPr id="1332" name="Google Shape;1332;p12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33" name="Google Shape;1333;p12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334" name="Google Shape;1334;p126"/>
          <p:cNvPicPr preferRelativeResize="0"/>
          <p:nvPr/>
        </p:nvPicPr>
        <p:blipFill>
          <a:blip r:embed="rId6">
            <a:alphaModFix/>
          </a:blip>
          <a:stretch>
            <a:fillRect/>
          </a:stretch>
        </p:blipFill>
        <p:spPr>
          <a:xfrm>
            <a:off x="5803325" y="496125"/>
            <a:ext cx="2746377" cy="3235927"/>
          </a:xfrm>
          <a:prstGeom prst="rect">
            <a:avLst/>
          </a:prstGeom>
          <a:noFill/>
          <a:ln>
            <a:noFill/>
          </a:ln>
        </p:spPr>
      </p:pic>
      <p:pic>
        <p:nvPicPr>
          <p:cNvPr id="1335" name="Google Shape;1335;p126"/>
          <p:cNvPicPr preferRelativeResize="0"/>
          <p:nvPr/>
        </p:nvPicPr>
        <p:blipFill>
          <a:blip r:embed="rId7">
            <a:alphaModFix/>
          </a:blip>
          <a:stretch>
            <a:fillRect/>
          </a:stretch>
        </p:blipFill>
        <p:spPr>
          <a:xfrm>
            <a:off x="8104876" y="667248"/>
            <a:ext cx="280428" cy="280428"/>
          </a:xfrm>
          <a:prstGeom prst="rect">
            <a:avLst/>
          </a:prstGeom>
          <a:noFill/>
          <a:ln>
            <a:noFill/>
          </a:ln>
        </p:spPr>
      </p:pic>
      <p:sp>
        <p:nvSpPr>
          <p:cNvPr id="1336" name="Google Shape;1336;p12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37" name="Google Shape;1337;p126" title="Scherm­afbeelding 2025-11-18 om 13.16.08.png"/>
          <p:cNvPicPr preferRelativeResize="0"/>
          <p:nvPr/>
        </p:nvPicPr>
        <p:blipFill>
          <a:blip r:embed="rId8">
            <a:alphaModFix/>
          </a:blip>
          <a:stretch>
            <a:fillRect/>
          </a:stretch>
        </p:blipFill>
        <p:spPr>
          <a:xfrm>
            <a:off x="5876500" y="1077083"/>
            <a:ext cx="2637001" cy="252966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pic>
        <p:nvPicPr>
          <p:cNvPr id="1343" name="Google Shape;1343;p12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44" name="Google Shape;1344;p12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45" name="Google Shape;1345;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6" name="Google Shape;1346;p12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347" name="Google Shape;1347;p127"/>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2.VIDEO WEBSITE BUZZ</a:t>
            </a:r>
            <a:endParaRPr sz="3000">
              <a:solidFill>
                <a:schemeClr val="lt1"/>
              </a:solidFill>
              <a:latin typeface="Plus Jakarta Sans"/>
              <a:ea typeface="Plus Jakarta Sans"/>
              <a:cs typeface="Plus Jakarta Sans"/>
              <a:sym typeface="Plus Jakarta Sans"/>
            </a:endParaRPr>
          </a:p>
        </p:txBody>
      </p:sp>
      <p:sp>
        <p:nvSpPr>
          <p:cNvPr id="1348" name="Google Shape;1348;p127"/>
          <p:cNvSpPr txBox="1"/>
          <p:nvPr/>
        </p:nvSpPr>
        <p:spPr>
          <a:xfrm>
            <a:off x="635575" y="1080725"/>
            <a:ext cx="30930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b="1" sz="10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Find out what all the buzz is about.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We're excited to share our completely redesigned KINTO website.</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We’ve put everything you need in one easy-to-navigate place, </a:t>
            </a:r>
            <a:r>
              <a:rPr lang="nl" sz="1000">
                <a:solidFill>
                  <a:schemeClr val="lt1"/>
                </a:solidFill>
                <a:latin typeface="Plus Jakarta Sans Light"/>
                <a:ea typeface="Plus Jakarta Sans Light"/>
                <a:cs typeface="Plus Jakarta Sans Light"/>
                <a:sym typeface="Plus Jakarta Sans Light"/>
              </a:rPr>
              <a:t>t</a:t>
            </a:r>
            <a:r>
              <a:rPr lang="nl" sz="1000">
                <a:solidFill>
                  <a:schemeClr val="lt1"/>
                </a:solidFill>
                <a:latin typeface="Plus Jakarta Sans Light"/>
                <a:ea typeface="Plus Jakarta Sans Light"/>
                <a:cs typeface="Plus Jakarta Sans Light"/>
                <a:sym typeface="Plus Jakarta Sans Light"/>
              </a:rPr>
              <a:t>o give you a closer look at our vision, our history, and the people driving us forward</a:t>
            </a: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None/>
            </a:pPr>
            <a:r>
              <a:rPr lang="nl" sz="1000">
                <a:solidFill>
                  <a:schemeClr val="lt1"/>
                </a:solidFill>
                <a:latin typeface="Plus Jakarta Sans Light"/>
                <a:ea typeface="Plus Jakarta Sans Light"/>
                <a:cs typeface="Plus Jakarta Sans Light"/>
                <a:sym typeface="Plus Jakarta Sans Light"/>
              </a:rPr>
              <a:t>Come see what all the excitement is about: </a:t>
            </a:r>
            <a:r>
              <a:rPr lang="nl" sz="1050" u="sng">
                <a:solidFill>
                  <a:schemeClr val="lt1"/>
                </a:solidFill>
                <a:latin typeface="Roboto"/>
                <a:ea typeface="Roboto"/>
                <a:cs typeface="Roboto"/>
                <a:sym typeface="Roboto"/>
                <a:hlinkClick r:id="rId5">
                  <a:extLst>
                    <a:ext uri="{A12FA001-AC4F-418D-AE19-62706E023703}">
                      <ahyp:hlinkClr val="tx"/>
                    </a:ext>
                  </a:extLst>
                </a:hlinkClick>
              </a:rPr>
              <a:t>www.kinto-mobility.eu</a:t>
            </a:r>
            <a:endParaRPr sz="1000">
              <a:solidFill>
                <a:schemeClr val="lt1"/>
              </a:solidFill>
              <a:latin typeface="Plus Jakarta Sans Light"/>
              <a:ea typeface="Plus Jakarta Sans Light"/>
              <a:cs typeface="Plus Jakarta Sans Light"/>
              <a:sym typeface="Plus Jakarta Sans Light"/>
            </a:endParaRPr>
          </a:p>
        </p:txBody>
      </p:sp>
      <p:pic>
        <p:nvPicPr>
          <p:cNvPr id="1349" name="Google Shape;1349;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50" name="Google Shape;1350;p12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351" name="Google Shape;1351;p127"/>
          <p:cNvPicPr preferRelativeResize="0"/>
          <p:nvPr/>
        </p:nvPicPr>
        <p:blipFill>
          <a:blip r:embed="rId7">
            <a:alphaModFix/>
          </a:blip>
          <a:stretch>
            <a:fillRect/>
          </a:stretch>
        </p:blipFill>
        <p:spPr>
          <a:xfrm>
            <a:off x="5912700" y="496125"/>
            <a:ext cx="2816151" cy="3200527"/>
          </a:xfrm>
          <a:prstGeom prst="rect">
            <a:avLst/>
          </a:prstGeom>
          <a:noFill/>
          <a:ln>
            <a:noFill/>
          </a:ln>
        </p:spPr>
      </p:pic>
      <p:pic>
        <p:nvPicPr>
          <p:cNvPr id="1352" name="Google Shape;1352;p127"/>
          <p:cNvPicPr preferRelativeResize="0"/>
          <p:nvPr/>
        </p:nvPicPr>
        <p:blipFill>
          <a:blip r:embed="rId8">
            <a:alphaModFix/>
          </a:blip>
          <a:stretch>
            <a:fillRect/>
          </a:stretch>
        </p:blipFill>
        <p:spPr>
          <a:xfrm>
            <a:off x="8286995" y="609599"/>
            <a:ext cx="129528" cy="259077"/>
          </a:xfrm>
          <a:prstGeom prst="rect">
            <a:avLst/>
          </a:prstGeom>
          <a:noFill/>
          <a:ln>
            <a:noFill/>
          </a:ln>
        </p:spPr>
      </p:pic>
      <p:sp>
        <p:nvSpPr>
          <p:cNvPr id="1353" name="Google Shape;1353;p12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54" name="Google Shape;1354;p127" title="Scherm­afbeelding 2025-11-18 om 13.16.08.png"/>
          <p:cNvPicPr preferRelativeResize="0"/>
          <p:nvPr/>
        </p:nvPicPr>
        <p:blipFill>
          <a:blip r:embed="rId9">
            <a:alphaModFix/>
          </a:blip>
          <a:stretch>
            <a:fillRect/>
          </a:stretch>
        </p:blipFill>
        <p:spPr>
          <a:xfrm>
            <a:off x="5942175" y="947673"/>
            <a:ext cx="2757176" cy="26449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9" name="Shape 1359"/>
        <p:cNvGrpSpPr/>
        <p:nvPr/>
      </p:nvGrpSpPr>
      <p:grpSpPr>
        <a:xfrm>
          <a:off x="0" y="0"/>
          <a:ext cx="0" cy="0"/>
          <a:chOff x="0" y="0"/>
          <a:chExt cx="0" cy="0"/>
        </a:xfrm>
      </p:grpSpPr>
      <p:pic>
        <p:nvPicPr>
          <p:cNvPr id="1360" name="Google Shape;1360;p12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61" name="Google Shape;1361;p12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62" name="Google Shape;1362;p12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3" name="Google Shape;1363;p12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364" name="Google Shape;1364;p128"/>
          <p:cNvSpPr txBox="1"/>
          <p:nvPr/>
        </p:nvSpPr>
        <p:spPr>
          <a:xfrm>
            <a:off x="53535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a:t>
            </a:r>
            <a:r>
              <a:rPr lang="nl" sz="3000">
                <a:solidFill>
                  <a:srgbClr val="00708D"/>
                </a:solidFill>
                <a:latin typeface="Plus Jakarta Sans"/>
                <a:ea typeface="Plus Jakarta Sans"/>
                <a:cs typeface="Plus Jakarta Sans"/>
                <a:sym typeface="Plus Jakarta Sans"/>
              </a:rPr>
              <a:t>.CAROUSEL KINTO </a:t>
            </a:r>
            <a:endParaRPr sz="3000">
              <a:solidFill>
                <a:srgbClr val="00708D"/>
              </a:solidFill>
              <a:latin typeface="Plus Jakarta Sans"/>
              <a:ea typeface="Plus Jakarta Sans"/>
              <a:cs typeface="Plus Jakarta Sans"/>
              <a:sym typeface="Plus Jakarta Sans"/>
            </a:endParaRPr>
          </a:p>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FORMULAS </a:t>
            </a:r>
            <a:endParaRPr sz="3000">
              <a:solidFill>
                <a:srgbClr val="00708D"/>
              </a:solidFill>
              <a:latin typeface="Plus Jakarta Sans"/>
              <a:ea typeface="Plus Jakarta Sans"/>
              <a:cs typeface="Plus Jakarta Sans"/>
              <a:sym typeface="Plus Jakarta Sans"/>
            </a:endParaRPr>
          </a:p>
        </p:txBody>
      </p:sp>
      <p:sp>
        <p:nvSpPr>
          <p:cNvPr id="1365" name="Google Shape;1365;p128"/>
          <p:cNvSpPr txBox="1"/>
          <p:nvPr/>
        </p:nvSpPr>
        <p:spPr>
          <a:xfrm>
            <a:off x="3725600" y="1766650"/>
            <a:ext cx="52944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B</a:t>
            </a:r>
            <a:r>
              <a:rPr lang="nl" sz="1000">
                <a:solidFill>
                  <a:schemeClr val="dk1"/>
                </a:solidFill>
                <a:latin typeface="Plus Jakarta Sans Light"/>
                <a:ea typeface="Plus Jakarta Sans Light"/>
                <a:cs typeface="Plus Jakarta Sans Light"/>
                <a:sym typeface="Plus Jakarta Sans Light"/>
              </a:rPr>
              <a:t>usiness mobility is rarely a straight line.</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month you’re planning for the long haul. The next, you need a vehicle yesterday for a sudden project. Or maybe you’re just trying to help your team commute a little greener.</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Swipe through to see how KINTO handles the full spectrum of your needs: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a:t>
            </a:r>
            <a:r>
              <a:rPr lang="nl" sz="1000">
                <a:solidFill>
                  <a:schemeClr val="dk1"/>
                </a:solidFill>
                <a:latin typeface="Plus Jakarta Sans Light"/>
                <a:ea typeface="Plus Jakarta Sans Light"/>
                <a:cs typeface="Plus Jakarta Sans Light"/>
                <a:sym typeface="Plus Jakarta Sans Light"/>
              </a:rPr>
              <a:t> Lease with KINTO for  long-term stability (+6 months) and get the personal support you need to plan ahead. </a:t>
            </a:r>
            <a:br>
              <a:rPr lang="nl" sz="1000">
                <a:solidFill>
                  <a:schemeClr val="dk1"/>
                </a:solidFill>
                <a:latin typeface="Plus Jakarta Sans Light"/>
                <a:ea typeface="Plus Jakarta Sans Light"/>
                <a:cs typeface="Plus Jakarta Sans Light"/>
                <a:sym typeface="Plus Jakarta Sans Light"/>
              </a:rPr>
            </a:b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Rent with KINTO for short-term agility (-6 months). It’s all-inclusive and hassle-free. </a:t>
            </a:r>
            <a:br>
              <a:rPr lang="nl" sz="1000">
                <a:solidFill>
                  <a:schemeClr val="dk1"/>
                </a:solidFill>
                <a:latin typeface="Plus Jakarta Sans Light"/>
                <a:ea typeface="Plus Jakarta Sans Light"/>
                <a:cs typeface="Plus Jakarta Sans Light"/>
                <a:sym typeface="Plus Jakarta Sans Light"/>
              </a:rPr>
            </a:b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Or do you want to connect the team? KINTO Join makes the daily commute sustainable and social.</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#BusinessMobility #FleetManagement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66" name="Google Shape;1366;p12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67" name="Google Shape;1367;p12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68" name="Google Shape;1368;p128"/>
          <p:cNvPicPr preferRelativeResize="0"/>
          <p:nvPr/>
        </p:nvPicPr>
        <p:blipFill>
          <a:blip r:embed="rId7">
            <a:alphaModFix/>
          </a:blip>
          <a:stretch>
            <a:fillRect/>
          </a:stretch>
        </p:blipFill>
        <p:spPr>
          <a:xfrm>
            <a:off x="552625" y="78050"/>
            <a:ext cx="1518250" cy="2363648"/>
          </a:xfrm>
          <a:prstGeom prst="rect">
            <a:avLst/>
          </a:prstGeom>
          <a:noFill/>
          <a:ln>
            <a:noFill/>
          </a:ln>
        </p:spPr>
      </p:pic>
      <p:sp>
        <p:nvSpPr>
          <p:cNvPr id="1369" name="Google Shape;1369;p12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70" name="Google Shape;1370;p128" title="Frame 1.png"/>
          <p:cNvPicPr preferRelativeResize="0"/>
          <p:nvPr/>
        </p:nvPicPr>
        <p:blipFill>
          <a:blip r:embed="rId8">
            <a:alphaModFix/>
          </a:blip>
          <a:stretch>
            <a:fillRect/>
          </a:stretch>
        </p:blipFill>
        <p:spPr>
          <a:xfrm>
            <a:off x="592550" y="470750"/>
            <a:ext cx="1450199" cy="1813176"/>
          </a:xfrm>
          <a:prstGeom prst="rect">
            <a:avLst/>
          </a:prstGeom>
          <a:noFill/>
          <a:ln>
            <a:noFill/>
          </a:ln>
        </p:spPr>
      </p:pic>
      <p:pic>
        <p:nvPicPr>
          <p:cNvPr id="1371" name="Google Shape;1371;p128" title="KINTO_Kinto Formulas carousel2.png"/>
          <p:cNvPicPr preferRelativeResize="0"/>
          <p:nvPr/>
        </p:nvPicPr>
        <p:blipFill>
          <a:blip r:embed="rId9">
            <a:alphaModFix/>
          </a:blip>
          <a:stretch>
            <a:fillRect/>
          </a:stretch>
        </p:blipFill>
        <p:spPr>
          <a:xfrm>
            <a:off x="2042750" y="470756"/>
            <a:ext cx="1450199" cy="1813181"/>
          </a:xfrm>
          <a:prstGeom prst="rect">
            <a:avLst/>
          </a:prstGeom>
          <a:noFill/>
          <a:ln>
            <a:noFill/>
          </a:ln>
        </p:spPr>
      </p:pic>
      <p:pic>
        <p:nvPicPr>
          <p:cNvPr id="1372" name="Google Shape;1372;p128" title="KINTO_Kinto Formulas carousel3.png"/>
          <p:cNvPicPr preferRelativeResize="0"/>
          <p:nvPr/>
        </p:nvPicPr>
        <p:blipFill>
          <a:blip r:embed="rId10">
            <a:alphaModFix/>
          </a:blip>
          <a:stretch>
            <a:fillRect/>
          </a:stretch>
        </p:blipFill>
        <p:spPr>
          <a:xfrm>
            <a:off x="3505146" y="470750"/>
            <a:ext cx="1450199" cy="1813197"/>
          </a:xfrm>
          <a:prstGeom prst="rect">
            <a:avLst/>
          </a:prstGeom>
          <a:noFill/>
          <a:ln>
            <a:noFill/>
          </a:ln>
        </p:spPr>
      </p:pic>
      <p:pic>
        <p:nvPicPr>
          <p:cNvPr id="1373" name="Google Shape;1373;p128" title="KINTO_Kinto Formulas carousel4.png"/>
          <p:cNvPicPr preferRelativeResize="0"/>
          <p:nvPr/>
        </p:nvPicPr>
        <p:blipFill>
          <a:blip r:embed="rId11">
            <a:alphaModFix/>
          </a:blip>
          <a:stretch>
            <a:fillRect/>
          </a:stretch>
        </p:blipFill>
        <p:spPr>
          <a:xfrm>
            <a:off x="4955350" y="470750"/>
            <a:ext cx="1450199" cy="181320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8" name="Shape 1378"/>
        <p:cNvGrpSpPr/>
        <p:nvPr/>
      </p:nvGrpSpPr>
      <p:grpSpPr>
        <a:xfrm>
          <a:off x="0" y="0"/>
          <a:ext cx="0" cy="0"/>
          <a:chOff x="0" y="0"/>
          <a:chExt cx="0" cy="0"/>
        </a:xfrm>
      </p:grpSpPr>
      <p:pic>
        <p:nvPicPr>
          <p:cNvPr id="1379" name="Google Shape;1379;p12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80" name="Google Shape;1380;p12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81" name="Google Shape;1381;p12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2" name="Google Shape;1382;p12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383" name="Google Shape;1383;p129"/>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a:t>
            </a:r>
            <a:r>
              <a:rPr lang="nl" sz="3000">
                <a:solidFill>
                  <a:srgbClr val="00708D"/>
                </a:solidFill>
                <a:latin typeface="Plus Jakarta Sans"/>
                <a:ea typeface="Plus Jakarta Sans"/>
                <a:cs typeface="Plus Jakarta Sans"/>
                <a:sym typeface="Plus Jakarta Sans"/>
              </a:rPr>
              <a:t>.CAROUSEL KINTO </a:t>
            </a:r>
            <a:endParaRPr sz="3000">
              <a:solidFill>
                <a:srgbClr val="00708D"/>
              </a:solidFill>
              <a:latin typeface="Plus Jakarta Sans"/>
              <a:ea typeface="Plus Jakarta Sans"/>
              <a:cs typeface="Plus Jakarta Sans"/>
              <a:sym typeface="Plus Jakarta Sans"/>
            </a:endParaRPr>
          </a:p>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FORMULAS </a:t>
            </a:r>
            <a:endParaRPr sz="3000">
              <a:solidFill>
                <a:srgbClr val="00708D"/>
              </a:solidFill>
              <a:latin typeface="Plus Jakarta Sans"/>
              <a:ea typeface="Plus Jakarta Sans"/>
              <a:cs typeface="Plus Jakarta Sans"/>
              <a:sym typeface="Plus Jakarta Sans"/>
            </a:endParaRPr>
          </a:p>
        </p:txBody>
      </p:sp>
      <p:sp>
        <p:nvSpPr>
          <p:cNvPr id="1384" name="Google Shape;1384;p129"/>
          <p:cNvSpPr txBox="1"/>
          <p:nvPr/>
        </p:nvSpPr>
        <p:spPr>
          <a:xfrm>
            <a:off x="4226125" y="1484525"/>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3 ways to move. 1 partner to trust. 📲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From fleet management to carpooling, we’ve got the formula to keep you moving. </a:t>
            </a:r>
            <a:r>
              <a:rPr lang="nl" sz="1000">
                <a:solidFill>
                  <a:schemeClr val="dk1"/>
                </a:solidFill>
                <a:latin typeface="Plus Jakarta Sans Light"/>
                <a:ea typeface="Plus Jakarta Sans Light"/>
                <a:cs typeface="Plus Jakarta Sans Light"/>
                <a:sym typeface="Plus Jakarta Sans Light"/>
              </a:rPr>
              <a:t>Swipe to find the KINTO formula that fits your business right now:</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1️⃣</a:t>
            </a:r>
            <a:r>
              <a:rPr lang="nl" sz="1000">
                <a:solidFill>
                  <a:schemeClr val="dk1"/>
                </a:solidFill>
                <a:latin typeface="Plus Jakarta Sans Light"/>
                <a:ea typeface="Plus Jakarta Sans Light"/>
                <a:cs typeface="Plus Jakarta Sans Light"/>
                <a:sym typeface="Plus Jakarta Sans Light"/>
              </a:rPr>
              <a:t> Lease with KINTO for  long-term stability (+6 months) with fixed prices and a personal contact.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2️⃣ Rent with KINTO for short-term agility (-6 months), all-inclusive and hassle-free.</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3️⃣ KINTO Join: connect your team using a platform to track and encourage sustainable commuting.</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One partner. Every solut</a:t>
            </a:r>
            <a:r>
              <a:rPr lang="nl" sz="1000">
                <a:solidFill>
                  <a:schemeClr val="dk1"/>
                </a:solidFill>
                <a:latin typeface="Plus Jakarta Sans Light"/>
                <a:ea typeface="Plus Jakarta Sans Light"/>
                <a:cs typeface="Plus Jakarta Sans Light"/>
                <a:sym typeface="Plus Jakarta Sans Light"/>
              </a:rPr>
              <a:t>ion</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#BusinessMobility #FleetManagement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85" name="Google Shape;1385;p12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86" name="Google Shape;1386;p12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87" name="Google Shape;1387;p129"/>
          <p:cNvPicPr preferRelativeResize="0"/>
          <p:nvPr/>
        </p:nvPicPr>
        <p:blipFill>
          <a:blip r:embed="rId7">
            <a:alphaModFix/>
          </a:blip>
          <a:stretch>
            <a:fillRect/>
          </a:stretch>
        </p:blipFill>
        <p:spPr>
          <a:xfrm>
            <a:off x="576825" y="66850"/>
            <a:ext cx="1518250" cy="2363648"/>
          </a:xfrm>
          <a:prstGeom prst="rect">
            <a:avLst/>
          </a:prstGeom>
          <a:noFill/>
          <a:ln>
            <a:noFill/>
          </a:ln>
        </p:spPr>
      </p:pic>
      <p:sp>
        <p:nvSpPr>
          <p:cNvPr id="1388" name="Google Shape;1388;p12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89" name="Google Shape;1389;p129" title="Frame 3.png"/>
          <p:cNvPicPr preferRelativeResize="0"/>
          <p:nvPr/>
        </p:nvPicPr>
        <p:blipFill>
          <a:blip r:embed="rId8">
            <a:alphaModFix/>
          </a:blip>
          <a:stretch>
            <a:fillRect/>
          </a:stretch>
        </p:blipFill>
        <p:spPr>
          <a:xfrm>
            <a:off x="3419775" y="557576"/>
            <a:ext cx="1407001" cy="1759165"/>
          </a:xfrm>
          <a:prstGeom prst="rect">
            <a:avLst/>
          </a:prstGeom>
          <a:noFill/>
          <a:ln>
            <a:noFill/>
          </a:ln>
        </p:spPr>
      </p:pic>
      <p:pic>
        <p:nvPicPr>
          <p:cNvPr id="1390" name="Google Shape;1390;p129" title="Frame 4.png"/>
          <p:cNvPicPr preferRelativeResize="0"/>
          <p:nvPr/>
        </p:nvPicPr>
        <p:blipFill>
          <a:blip r:embed="rId9">
            <a:alphaModFix/>
          </a:blip>
          <a:stretch>
            <a:fillRect/>
          </a:stretch>
        </p:blipFill>
        <p:spPr>
          <a:xfrm>
            <a:off x="4826775" y="557574"/>
            <a:ext cx="1407001" cy="1759171"/>
          </a:xfrm>
          <a:prstGeom prst="rect">
            <a:avLst/>
          </a:prstGeom>
          <a:noFill/>
          <a:ln>
            <a:noFill/>
          </a:ln>
        </p:spPr>
      </p:pic>
      <p:pic>
        <p:nvPicPr>
          <p:cNvPr id="1391" name="Google Shape;1391;p129" title="Frame 1.png"/>
          <p:cNvPicPr preferRelativeResize="0"/>
          <p:nvPr/>
        </p:nvPicPr>
        <p:blipFill>
          <a:blip r:embed="rId10">
            <a:alphaModFix/>
          </a:blip>
          <a:stretch>
            <a:fillRect/>
          </a:stretch>
        </p:blipFill>
        <p:spPr>
          <a:xfrm>
            <a:off x="632453" y="557570"/>
            <a:ext cx="1407001" cy="1759171"/>
          </a:xfrm>
          <a:prstGeom prst="rect">
            <a:avLst/>
          </a:prstGeom>
          <a:noFill/>
          <a:ln>
            <a:noFill/>
          </a:ln>
        </p:spPr>
      </p:pic>
      <p:pic>
        <p:nvPicPr>
          <p:cNvPr id="1392" name="Google Shape;1392;p129" title="Frame 2.png"/>
          <p:cNvPicPr preferRelativeResize="0"/>
          <p:nvPr/>
        </p:nvPicPr>
        <p:blipFill>
          <a:blip r:embed="rId11">
            <a:alphaModFix/>
          </a:blip>
          <a:stretch>
            <a:fillRect/>
          </a:stretch>
        </p:blipFill>
        <p:spPr>
          <a:xfrm>
            <a:off x="2012763" y="557575"/>
            <a:ext cx="1407001" cy="1759186"/>
          </a:xfrm>
          <a:prstGeom prst="rect">
            <a:avLst/>
          </a:prstGeom>
          <a:noFill/>
          <a:ln>
            <a:noFill/>
          </a:ln>
        </p:spPr>
      </p:pic>
      <p:pic>
        <p:nvPicPr>
          <p:cNvPr id="1393" name="Google Shape;1393;p129" title="Frame 1.png"/>
          <p:cNvPicPr preferRelativeResize="0"/>
          <p:nvPr/>
        </p:nvPicPr>
        <p:blipFill>
          <a:blip r:embed="rId10">
            <a:alphaModFix/>
          </a:blip>
          <a:stretch>
            <a:fillRect/>
          </a:stretch>
        </p:blipFill>
        <p:spPr>
          <a:xfrm>
            <a:off x="592550" y="470750"/>
            <a:ext cx="1450199" cy="1813176"/>
          </a:xfrm>
          <a:prstGeom prst="rect">
            <a:avLst/>
          </a:prstGeom>
          <a:noFill/>
          <a:ln>
            <a:noFill/>
          </a:ln>
        </p:spPr>
      </p:pic>
      <p:pic>
        <p:nvPicPr>
          <p:cNvPr id="1394" name="Google Shape;1394;p129" title="KINTO_Kinto Formulas carousel2.png"/>
          <p:cNvPicPr preferRelativeResize="0"/>
          <p:nvPr/>
        </p:nvPicPr>
        <p:blipFill>
          <a:blip r:embed="rId12">
            <a:alphaModFix/>
          </a:blip>
          <a:stretch>
            <a:fillRect/>
          </a:stretch>
        </p:blipFill>
        <p:spPr>
          <a:xfrm>
            <a:off x="2042750" y="470756"/>
            <a:ext cx="1450199" cy="1813181"/>
          </a:xfrm>
          <a:prstGeom prst="rect">
            <a:avLst/>
          </a:prstGeom>
          <a:noFill/>
          <a:ln>
            <a:noFill/>
          </a:ln>
        </p:spPr>
      </p:pic>
      <p:pic>
        <p:nvPicPr>
          <p:cNvPr id="1395" name="Google Shape;1395;p129" title="KINTO_Kinto Formulas carousel3.png"/>
          <p:cNvPicPr preferRelativeResize="0"/>
          <p:nvPr/>
        </p:nvPicPr>
        <p:blipFill>
          <a:blip r:embed="rId13">
            <a:alphaModFix/>
          </a:blip>
          <a:stretch>
            <a:fillRect/>
          </a:stretch>
        </p:blipFill>
        <p:spPr>
          <a:xfrm>
            <a:off x="3505146" y="470750"/>
            <a:ext cx="1450199" cy="1813197"/>
          </a:xfrm>
          <a:prstGeom prst="rect">
            <a:avLst/>
          </a:prstGeom>
          <a:noFill/>
          <a:ln>
            <a:noFill/>
          </a:ln>
        </p:spPr>
      </p:pic>
      <p:pic>
        <p:nvPicPr>
          <p:cNvPr id="1396" name="Google Shape;1396;p129" title="KINTO_Kinto Formulas carousel4.png"/>
          <p:cNvPicPr preferRelativeResize="0"/>
          <p:nvPr/>
        </p:nvPicPr>
        <p:blipFill>
          <a:blip r:embed="rId14">
            <a:alphaModFix/>
          </a:blip>
          <a:stretch>
            <a:fillRect/>
          </a:stretch>
        </p:blipFill>
        <p:spPr>
          <a:xfrm>
            <a:off x="4955350" y="470750"/>
            <a:ext cx="1450199" cy="181320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1" name="Shape 1401"/>
        <p:cNvGrpSpPr/>
        <p:nvPr/>
      </p:nvGrpSpPr>
      <p:grpSpPr>
        <a:xfrm>
          <a:off x="0" y="0"/>
          <a:ext cx="0" cy="0"/>
          <a:chOff x="0" y="0"/>
          <a:chExt cx="0" cy="0"/>
        </a:xfrm>
      </p:grpSpPr>
      <p:pic>
        <p:nvPicPr>
          <p:cNvPr id="1402" name="Google Shape;1402;p13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03" name="Google Shape;1403;p13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04" name="Google Shape;1404;p13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05" name="Google Shape;1405;p13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406" name="Google Shape;1406;p130"/>
          <p:cNvSpPr txBox="1"/>
          <p:nvPr/>
        </p:nvSpPr>
        <p:spPr>
          <a:xfrm>
            <a:off x="5282275"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a:t>
            </a:r>
            <a:r>
              <a:rPr lang="nl" sz="3000">
                <a:solidFill>
                  <a:srgbClr val="00708D"/>
                </a:solidFill>
                <a:latin typeface="Plus Jakarta Sans"/>
                <a:ea typeface="Plus Jakarta Sans"/>
                <a:cs typeface="Plus Jakarta Sans"/>
                <a:sym typeface="Plus Jakarta Sans"/>
              </a:rPr>
              <a:t>.CAROUSEL KINTO </a:t>
            </a:r>
            <a:br>
              <a:rPr lang="nl" sz="3000">
                <a:solidFill>
                  <a:srgbClr val="00708D"/>
                </a:solidFill>
                <a:latin typeface="Plus Jakarta Sans"/>
                <a:ea typeface="Plus Jakarta Sans"/>
                <a:cs typeface="Plus Jakarta Sans"/>
                <a:sym typeface="Plus Jakarta Sans"/>
              </a:rPr>
            </a:br>
            <a:r>
              <a:rPr lang="nl" sz="3000">
                <a:solidFill>
                  <a:srgbClr val="00708D"/>
                </a:solidFill>
                <a:latin typeface="Plus Jakarta Sans"/>
                <a:ea typeface="Plus Jakarta Sans"/>
                <a:cs typeface="Plus Jakarta Sans"/>
                <a:sym typeface="Plus Jakarta Sans"/>
              </a:rPr>
              <a:t>FORMULAS </a:t>
            </a:r>
            <a:endParaRPr sz="3000">
              <a:solidFill>
                <a:srgbClr val="00708D"/>
              </a:solidFill>
              <a:latin typeface="Plus Jakarta Sans"/>
              <a:ea typeface="Plus Jakarta Sans"/>
              <a:cs typeface="Plus Jakarta Sans"/>
              <a:sym typeface="Plus Jakarta Sans"/>
            </a:endParaRPr>
          </a:p>
        </p:txBody>
      </p:sp>
      <p:sp>
        <p:nvSpPr>
          <p:cNvPr id="1407" name="Google Shape;1407;p130"/>
          <p:cNvSpPr txBox="1"/>
          <p:nvPr/>
        </p:nvSpPr>
        <p:spPr>
          <a:xfrm>
            <a:off x="4211675" y="1781125"/>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What does your mobility look like today?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Maybe you need a reliable fleet partner for the long haul. Maybe you just need a vehicle for a few busy months. Or maybe you're looking for a way to help your team commute greener.</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a:t>
            </a:r>
            <a:r>
              <a:rPr lang="nl" sz="1000">
                <a:solidFill>
                  <a:schemeClr val="dk1"/>
                </a:solidFill>
                <a:latin typeface="Plus Jakarta Sans Light"/>
                <a:ea typeface="Plus Jakarta Sans Light"/>
                <a:cs typeface="Plus Jakarta Sans Light"/>
                <a:sym typeface="Plus Jakarta Sans Light"/>
              </a:rPr>
              <a:t>iscover the KINTO formula that fits your current vibe:</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Lease with KINTO for  long-term stability (+6 months) with fixed prices and a personal contact.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Rent with KINTO for short-term agility (-6 months), all-inclusive and hassle-free.</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KINTO Join: connect your team using a platform to track and encourage sustainable commuting.</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One partner. </a:t>
            </a:r>
            <a:r>
              <a:rPr lang="nl" sz="1000">
                <a:solidFill>
                  <a:schemeClr val="dk1"/>
                </a:solidFill>
                <a:latin typeface="Plus Jakarta Sans Light"/>
                <a:ea typeface="Plus Jakarta Sans Light"/>
                <a:cs typeface="Plus Jakarta Sans Light"/>
                <a:sym typeface="Plus Jakarta Sans Light"/>
              </a:rPr>
              <a:t>Every solution.</a:t>
            </a:r>
            <a:endParaRPr sz="1000">
              <a:solidFill>
                <a:schemeClr val="dk1"/>
              </a:solidFill>
              <a:latin typeface="Plus Jakarta Sans Light"/>
              <a:ea typeface="Plus Jakarta Sans Light"/>
              <a:cs typeface="Plus Jakarta Sans Light"/>
              <a:sym typeface="Plus Jakarta Sans Light"/>
            </a:endParaRPr>
          </a:p>
        </p:txBody>
      </p:sp>
      <p:pic>
        <p:nvPicPr>
          <p:cNvPr id="1408" name="Google Shape;1408;p13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09" name="Google Shape;1409;p13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10" name="Google Shape;1410;p130"/>
          <p:cNvPicPr preferRelativeResize="0"/>
          <p:nvPr/>
        </p:nvPicPr>
        <p:blipFill>
          <a:blip r:embed="rId7">
            <a:alphaModFix/>
          </a:blip>
          <a:stretch>
            <a:fillRect/>
          </a:stretch>
        </p:blipFill>
        <p:spPr>
          <a:xfrm>
            <a:off x="558525" y="66050"/>
            <a:ext cx="1518250" cy="2363648"/>
          </a:xfrm>
          <a:prstGeom prst="rect">
            <a:avLst/>
          </a:prstGeom>
          <a:noFill/>
          <a:ln>
            <a:noFill/>
          </a:ln>
        </p:spPr>
      </p:pic>
      <p:sp>
        <p:nvSpPr>
          <p:cNvPr id="1411" name="Google Shape;1411;p130"/>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412" name="Google Shape;1412;p130" title="Frame 1.png"/>
          <p:cNvPicPr preferRelativeResize="0"/>
          <p:nvPr/>
        </p:nvPicPr>
        <p:blipFill>
          <a:blip r:embed="rId8">
            <a:alphaModFix/>
          </a:blip>
          <a:stretch>
            <a:fillRect/>
          </a:stretch>
        </p:blipFill>
        <p:spPr>
          <a:xfrm>
            <a:off x="592550" y="470750"/>
            <a:ext cx="1450199" cy="1813176"/>
          </a:xfrm>
          <a:prstGeom prst="rect">
            <a:avLst/>
          </a:prstGeom>
          <a:noFill/>
          <a:ln>
            <a:noFill/>
          </a:ln>
        </p:spPr>
      </p:pic>
      <p:pic>
        <p:nvPicPr>
          <p:cNvPr id="1413" name="Google Shape;1413;p130" title="KINTO_Kinto Formulas carousel2.png"/>
          <p:cNvPicPr preferRelativeResize="0"/>
          <p:nvPr/>
        </p:nvPicPr>
        <p:blipFill>
          <a:blip r:embed="rId9">
            <a:alphaModFix/>
          </a:blip>
          <a:stretch>
            <a:fillRect/>
          </a:stretch>
        </p:blipFill>
        <p:spPr>
          <a:xfrm>
            <a:off x="2042750" y="470756"/>
            <a:ext cx="1450199" cy="1813181"/>
          </a:xfrm>
          <a:prstGeom prst="rect">
            <a:avLst/>
          </a:prstGeom>
          <a:noFill/>
          <a:ln>
            <a:noFill/>
          </a:ln>
        </p:spPr>
      </p:pic>
      <p:pic>
        <p:nvPicPr>
          <p:cNvPr id="1414" name="Google Shape;1414;p130" title="KINTO_Kinto Formulas carousel3.png"/>
          <p:cNvPicPr preferRelativeResize="0"/>
          <p:nvPr/>
        </p:nvPicPr>
        <p:blipFill>
          <a:blip r:embed="rId10">
            <a:alphaModFix/>
          </a:blip>
          <a:stretch>
            <a:fillRect/>
          </a:stretch>
        </p:blipFill>
        <p:spPr>
          <a:xfrm>
            <a:off x="3505146" y="470750"/>
            <a:ext cx="1450199" cy="1813197"/>
          </a:xfrm>
          <a:prstGeom prst="rect">
            <a:avLst/>
          </a:prstGeom>
          <a:noFill/>
          <a:ln>
            <a:noFill/>
          </a:ln>
        </p:spPr>
      </p:pic>
      <p:pic>
        <p:nvPicPr>
          <p:cNvPr id="1415" name="Google Shape;1415;p130" title="KINTO_Kinto Formulas carousel4.png"/>
          <p:cNvPicPr preferRelativeResize="0"/>
          <p:nvPr/>
        </p:nvPicPr>
        <p:blipFill>
          <a:blip r:embed="rId11">
            <a:alphaModFix/>
          </a:blip>
          <a:stretch>
            <a:fillRect/>
          </a:stretch>
        </p:blipFill>
        <p:spPr>
          <a:xfrm>
            <a:off x="4955350" y="470750"/>
            <a:ext cx="1450199" cy="181320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0" name="Shape 1420"/>
        <p:cNvGrpSpPr/>
        <p:nvPr/>
      </p:nvGrpSpPr>
      <p:grpSpPr>
        <a:xfrm>
          <a:off x="0" y="0"/>
          <a:ext cx="0" cy="0"/>
          <a:chOff x="0" y="0"/>
          <a:chExt cx="0" cy="0"/>
        </a:xfrm>
      </p:grpSpPr>
      <p:pic>
        <p:nvPicPr>
          <p:cNvPr id="1421" name="Google Shape;1421;p13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22" name="Google Shape;1422;p131"/>
          <p:cNvPicPr preferRelativeResize="0"/>
          <p:nvPr/>
        </p:nvPicPr>
        <p:blipFill>
          <a:blip r:embed="rId5">
            <a:alphaModFix/>
          </a:blip>
          <a:stretch>
            <a:fillRect/>
          </a:stretch>
        </p:blipFill>
        <p:spPr>
          <a:xfrm>
            <a:off x="-78050" y="3950"/>
            <a:ext cx="3776451" cy="5143501"/>
          </a:xfrm>
          <a:prstGeom prst="rect">
            <a:avLst/>
          </a:prstGeom>
          <a:noFill/>
          <a:ln>
            <a:noFill/>
          </a:ln>
        </p:spPr>
      </p:pic>
      <p:sp>
        <p:nvSpPr>
          <p:cNvPr id="1423" name="Google Shape;1423;p13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4" name="Google Shape;1424;p13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425" name="Google Shape;1425;p131"/>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.CAROUSEL BUSINESS NEEDS </a:t>
            </a:r>
            <a:endParaRPr sz="3000">
              <a:solidFill>
                <a:srgbClr val="00708D"/>
              </a:solidFill>
              <a:latin typeface="Plus Jakarta Sans"/>
              <a:ea typeface="Plus Jakarta Sans"/>
              <a:cs typeface="Plus Jakarta Sans"/>
              <a:sym typeface="Plus Jakarta Sans"/>
            </a:endParaRPr>
          </a:p>
        </p:txBody>
      </p:sp>
      <p:pic>
        <p:nvPicPr>
          <p:cNvPr id="1426" name="Google Shape;1426;p13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27" name="Google Shape;1427;p13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28" name="Google Shape;1428;p131"/>
          <p:cNvPicPr preferRelativeResize="0"/>
          <p:nvPr/>
        </p:nvPicPr>
        <p:blipFill>
          <a:blip r:embed="rId7">
            <a:alphaModFix/>
          </a:blip>
          <a:stretch>
            <a:fillRect/>
          </a:stretch>
        </p:blipFill>
        <p:spPr>
          <a:xfrm>
            <a:off x="552613" y="826425"/>
            <a:ext cx="1518250" cy="2363648"/>
          </a:xfrm>
          <a:prstGeom prst="rect">
            <a:avLst/>
          </a:prstGeom>
          <a:noFill/>
          <a:ln>
            <a:noFill/>
          </a:ln>
        </p:spPr>
      </p:pic>
      <p:sp>
        <p:nvSpPr>
          <p:cNvPr id="1429" name="Google Shape;1429;p131"/>
          <p:cNvSpPr txBox="1"/>
          <p:nvPr/>
        </p:nvSpPr>
        <p:spPr>
          <a:xfrm>
            <a:off x="3776450" y="3097000"/>
            <a:ext cx="5253600" cy="2705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a:t>
            </a:r>
            <a:r>
              <a:rPr lang="nl" sz="1800">
                <a:solidFill>
                  <a:schemeClr val="dk1"/>
                </a:solidFill>
                <a:latin typeface="Plus Jakarta Sans"/>
                <a:ea typeface="Plus Jakarta Sans"/>
                <a:cs typeface="Plus Jakarta Sans"/>
                <a:sym typeface="Plus Jakarta Sans"/>
              </a:rPr>
              <a:t> LI</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00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Don't let logistics limit your business opportunities.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00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 Whether you’re hauling heavy equipment, managing deliveries, or transporting your team, with KINTO, you get access to spacious vehicles like the Proace, wrapped in a service designed for peace of mind.</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00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Swipe through to see how KINTO adapts to your daily reality: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Maintenance &amp; repair included, so your business keeps moving.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Roadside assistance: support whenever and wherever you need it.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Powertrain choice: select the engine that fits your specific business goals and sustainabilit</a:t>
            </a:r>
            <a:r>
              <a:rPr lang="nl" sz="1000">
                <a:solidFill>
                  <a:schemeClr val="dk1"/>
                </a:solidFill>
                <a:latin typeface="Plus Jakarta Sans Light"/>
                <a:ea typeface="Plus Jakarta Sans Light"/>
                <a:cs typeface="Plus Jakarta Sans Light"/>
                <a:sym typeface="Plus Jakarta Sans Light"/>
              </a:rPr>
              <a:t>y targets</a:t>
            </a:r>
            <a:r>
              <a:rPr lang="nl" sz="1000">
                <a:solidFill>
                  <a:schemeClr val="dk1"/>
                </a:solidFill>
                <a:latin typeface="Plus Jakarta Sans Light"/>
                <a:ea typeface="Plus Jakarta Sans Light"/>
                <a:cs typeface="Plus Jakarta Sans Light"/>
                <a:sym typeface="Plus Jakarta Sans Light"/>
              </a:rPr>
              <a:t>.</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And more...</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00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100">
              <a:solidFill>
                <a:schemeClr val="dk1"/>
              </a:solidFill>
            </a:endParaRPr>
          </a:p>
          <a:p>
            <a:pPr indent="0" lvl="0" marL="0" rtl="0" algn="r">
              <a:lnSpc>
                <a:spcPct val="100000"/>
              </a:lnSpc>
              <a:spcBef>
                <a:spcPts val="1200"/>
              </a:spcBef>
              <a:spcAft>
                <a:spcPts val="1200"/>
              </a:spcAft>
              <a:buNone/>
            </a:pPr>
            <a:r>
              <a:rPr lang="nl" sz="1000">
                <a:solidFill>
                  <a:schemeClr val="dk1"/>
                </a:solidFill>
                <a:latin typeface="Plus Jakarta Sans Light"/>
                <a:ea typeface="Plus Jakarta Sans Light"/>
                <a:cs typeface="Plus Jakarta Sans Light"/>
                <a:sym typeface="Plus Jakarta Sans Light"/>
              </a:rPr>
              <a:t>#KINTO #FlexibleMobility </a:t>
            </a:r>
            <a:r>
              <a:rPr lang="nl" sz="1000">
                <a:solidFill>
                  <a:schemeClr val="dk1"/>
                </a:solidFill>
                <a:latin typeface="Plus Jakarta Sans Light"/>
                <a:ea typeface="Plus Jakarta Sans Light"/>
                <a:cs typeface="Plus Jakarta Sans Light"/>
                <a:sym typeface="Plus Jakarta Sans Light"/>
              </a:rPr>
              <a:t>#ToyotaProace</a:t>
            </a:r>
            <a:endParaRPr sz="1000">
              <a:solidFill>
                <a:schemeClr val="dk1"/>
              </a:solidFill>
              <a:latin typeface="Plus Jakarta Sans Light"/>
              <a:ea typeface="Plus Jakarta Sans Light"/>
              <a:cs typeface="Plus Jakarta Sans Light"/>
              <a:sym typeface="Plus Jakarta Sans Light"/>
            </a:endParaRPr>
          </a:p>
        </p:txBody>
      </p:sp>
      <p:pic>
        <p:nvPicPr>
          <p:cNvPr id="1430" name="Google Shape;1430;p131" title="KINTO_SoMe_Carrousel_Business needs.png"/>
          <p:cNvPicPr preferRelativeResize="0"/>
          <p:nvPr/>
        </p:nvPicPr>
        <p:blipFill>
          <a:blip r:embed="rId8">
            <a:alphaModFix/>
          </a:blip>
          <a:stretch>
            <a:fillRect/>
          </a:stretch>
        </p:blipFill>
        <p:spPr>
          <a:xfrm>
            <a:off x="596550" y="1223000"/>
            <a:ext cx="1474298" cy="1843318"/>
          </a:xfrm>
          <a:prstGeom prst="rect">
            <a:avLst/>
          </a:prstGeom>
          <a:noFill/>
          <a:ln>
            <a:noFill/>
          </a:ln>
        </p:spPr>
      </p:pic>
      <p:pic>
        <p:nvPicPr>
          <p:cNvPr id="1431" name="Google Shape;1431;p131" title="KINTO_SoMe_Carrousel_Business needs2.png"/>
          <p:cNvPicPr preferRelativeResize="0"/>
          <p:nvPr/>
        </p:nvPicPr>
        <p:blipFill>
          <a:blip r:embed="rId9">
            <a:alphaModFix/>
          </a:blip>
          <a:stretch>
            <a:fillRect/>
          </a:stretch>
        </p:blipFill>
        <p:spPr>
          <a:xfrm>
            <a:off x="2070853" y="1223000"/>
            <a:ext cx="1474298" cy="1843318"/>
          </a:xfrm>
          <a:prstGeom prst="rect">
            <a:avLst/>
          </a:prstGeom>
          <a:noFill/>
          <a:ln>
            <a:noFill/>
          </a:ln>
        </p:spPr>
      </p:pic>
      <p:pic>
        <p:nvPicPr>
          <p:cNvPr id="1432" name="Google Shape;1432;p131" title="KINTO_SoMe_Carrousel_Business needs3.png"/>
          <p:cNvPicPr preferRelativeResize="0"/>
          <p:nvPr/>
        </p:nvPicPr>
        <p:blipFill>
          <a:blip r:embed="rId10">
            <a:alphaModFix/>
          </a:blip>
          <a:stretch>
            <a:fillRect/>
          </a:stretch>
        </p:blipFill>
        <p:spPr>
          <a:xfrm>
            <a:off x="3545150" y="1223000"/>
            <a:ext cx="1474298" cy="1843313"/>
          </a:xfrm>
          <a:prstGeom prst="rect">
            <a:avLst/>
          </a:prstGeom>
          <a:noFill/>
          <a:ln>
            <a:noFill/>
          </a:ln>
        </p:spPr>
      </p:pic>
      <p:pic>
        <p:nvPicPr>
          <p:cNvPr id="1433" name="Google Shape;1433;p131" title="KINTO_SoMe_Carrousel_Business needs4.png"/>
          <p:cNvPicPr preferRelativeResize="0"/>
          <p:nvPr/>
        </p:nvPicPr>
        <p:blipFill>
          <a:blip r:embed="rId11">
            <a:alphaModFix/>
          </a:blip>
          <a:stretch>
            <a:fillRect/>
          </a:stretch>
        </p:blipFill>
        <p:spPr>
          <a:xfrm>
            <a:off x="5019450" y="1223000"/>
            <a:ext cx="1474298" cy="1843318"/>
          </a:xfrm>
          <a:prstGeom prst="rect">
            <a:avLst/>
          </a:prstGeom>
          <a:noFill/>
          <a:ln>
            <a:noFill/>
          </a:ln>
        </p:spPr>
      </p:pic>
      <p:pic>
        <p:nvPicPr>
          <p:cNvPr id="1434" name="Google Shape;1434;p131" title="KINTO_SoMe_Carrousel_Business needs5.png"/>
          <p:cNvPicPr preferRelativeResize="0"/>
          <p:nvPr/>
        </p:nvPicPr>
        <p:blipFill>
          <a:blip r:embed="rId12">
            <a:alphaModFix/>
          </a:blip>
          <a:stretch>
            <a:fillRect/>
          </a:stretch>
        </p:blipFill>
        <p:spPr>
          <a:xfrm>
            <a:off x="6493750" y="1223000"/>
            <a:ext cx="1474298" cy="18433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9" name="Shape 1439"/>
        <p:cNvGrpSpPr/>
        <p:nvPr/>
      </p:nvGrpSpPr>
      <p:grpSpPr>
        <a:xfrm>
          <a:off x="0" y="0"/>
          <a:ext cx="0" cy="0"/>
          <a:chOff x="0" y="0"/>
          <a:chExt cx="0" cy="0"/>
        </a:xfrm>
      </p:grpSpPr>
      <p:pic>
        <p:nvPicPr>
          <p:cNvPr id="1440" name="Google Shape;1440;p13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41" name="Google Shape;1441;p13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42" name="Google Shape;1442;p13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3" name="Google Shape;1443;p13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444" name="Google Shape;1444;p132"/>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.CAROUSEL BUSINESS NEEDS </a:t>
            </a:r>
            <a:endParaRPr sz="3000">
              <a:solidFill>
                <a:srgbClr val="00708D"/>
              </a:solidFill>
              <a:latin typeface="Plus Jakarta Sans"/>
              <a:ea typeface="Plus Jakarta Sans"/>
              <a:cs typeface="Plus Jakarta Sans"/>
              <a:sym typeface="Plus Jakarta Sans"/>
            </a:endParaRPr>
          </a:p>
        </p:txBody>
      </p:sp>
      <p:pic>
        <p:nvPicPr>
          <p:cNvPr id="1445" name="Google Shape;1445;p13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46" name="Google Shape;1446;p13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47" name="Google Shape;1447;p132"/>
          <p:cNvPicPr preferRelativeResize="0"/>
          <p:nvPr/>
        </p:nvPicPr>
        <p:blipFill>
          <a:blip r:embed="rId7">
            <a:alphaModFix/>
          </a:blip>
          <a:stretch>
            <a:fillRect/>
          </a:stretch>
        </p:blipFill>
        <p:spPr>
          <a:xfrm>
            <a:off x="552600" y="831675"/>
            <a:ext cx="1518250" cy="2363648"/>
          </a:xfrm>
          <a:prstGeom prst="rect">
            <a:avLst/>
          </a:prstGeom>
          <a:noFill/>
          <a:ln>
            <a:noFill/>
          </a:ln>
        </p:spPr>
      </p:pic>
      <p:sp>
        <p:nvSpPr>
          <p:cNvPr id="1448" name="Google Shape;1448;p132"/>
          <p:cNvSpPr txBox="1"/>
          <p:nvPr/>
        </p:nvSpPr>
        <p:spPr>
          <a:xfrm>
            <a:off x="3804175" y="3064425"/>
            <a:ext cx="52536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a:t>
            </a:r>
            <a:r>
              <a:rPr lang="nl" sz="1800">
                <a:solidFill>
                  <a:schemeClr val="dk1"/>
                </a:solidFill>
                <a:latin typeface="Plus Jakarta Sans"/>
                <a:ea typeface="Plus Jakarta Sans"/>
                <a:cs typeface="Plus Jakarta Sans"/>
                <a:sym typeface="Plus Jakarta Sans"/>
              </a:rPr>
              <a:t> IG</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When your finds, deliveries of team gets bigger, your mobility needs to get smarter.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With KINTO, you get the loading space you need, backed by the services that keep you worry-free. 🔄 Swipe to see how we adapt to your business’ daily reality.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Secure the load, close the doors, and drive with confidence.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#BusinessMobility #ToyotaProace</a:t>
            </a:r>
            <a:endParaRPr sz="1000">
              <a:solidFill>
                <a:schemeClr val="dk1"/>
              </a:solidFill>
              <a:latin typeface="Plus Jakarta Sans Light"/>
              <a:ea typeface="Plus Jakarta Sans Light"/>
              <a:cs typeface="Plus Jakarta Sans Light"/>
              <a:sym typeface="Plus Jakarta Sans Light"/>
            </a:endParaRPr>
          </a:p>
        </p:txBody>
      </p:sp>
      <p:pic>
        <p:nvPicPr>
          <p:cNvPr id="1449" name="Google Shape;1449;p132" title="KINTO_SoMe_Carrousel_Business needs (1).png"/>
          <p:cNvPicPr preferRelativeResize="0"/>
          <p:nvPr/>
        </p:nvPicPr>
        <p:blipFill>
          <a:blip r:embed="rId8">
            <a:alphaModFix/>
          </a:blip>
          <a:stretch>
            <a:fillRect/>
          </a:stretch>
        </p:blipFill>
        <p:spPr>
          <a:xfrm>
            <a:off x="570600" y="1213375"/>
            <a:ext cx="1480474" cy="1851044"/>
          </a:xfrm>
          <a:prstGeom prst="rect">
            <a:avLst/>
          </a:prstGeom>
          <a:noFill/>
          <a:ln>
            <a:noFill/>
          </a:ln>
        </p:spPr>
      </p:pic>
      <p:pic>
        <p:nvPicPr>
          <p:cNvPr id="1450" name="Google Shape;1450;p132" title="KINTO_SoMe_Carrousel_Business needs2 (1).png"/>
          <p:cNvPicPr preferRelativeResize="0"/>
          <p:nvPr/>
        </p:nvPicPr>
        <p:blipFill>
          <a:blip r:embed="rId9">
            <a:alphaModFix/>
          </a:blip>
          <a:stretch>
            <a:fillRect/>
          </a:stretch>
        </p:blipFill>
        <p:spPr>
          <a:xfrm>
            <a:off x="2060025" y="1213375"/>
            <a:ext cx="1480474" cy="1851044"/>
          </a:xfrm>
          <a:prstGeom prst="rect">
            <a:avLst/>
          </a:prstGeom>
          <a:noFill/>
          <a:ln>
            <a:noFill/>
          </a:ln>
        </p:spPr>
      </p:pic>
      <p:pic>
        <p:nvPicPr>
          <p:cNvPr id="1451" name="Google Shape;1451;p132" title="KINTO_SoMe_Carrousel_Business needs3 (1).png"/>
          <p:cNvPicPr preferRelativeResize="0"/>
          <p:nvPr/>
        </p:nvPicPr>
        <p:blipFill>
          <a:blip r:embed="rId10">
            <a:alphaModFix/>
          </a:blip>
          <a:stretch>
            <a:fillRect/>
          </a:stretch>
        </p:blipFill>
        <p:spPr>
          <a:xfrm>
            <a:off x="3567450" y="1208600"/>
            <a:ext cx="1480474" cy="1851044"/>
          </a:xfrm>
          <a:prstGeom prst="rect">
            <a:avLst/>
          </a:prstGeom>
          <a:noFill/>
          <a:ln>
            <a:noFill/>
          </a:ln>
        </p:spPr>
      </p:pic>
      <p:pic>
        <p:nvPicPr>
          <p:cNvPr id="1452" name="Google Shape;1452;p132" title="KINTO_SoMe_Carrousel_Business needs4 (1).png"/>
          <p:cNvPicPr preferRelativeResize="0"/>
          <p:nvPr/>
        </p:nvPicPr>
        <p:blipFill>
          <a:blip r:embed="rId11">
            <a:alphaModFix/>
          </a:blip>
          <a:stretch>
            <a:fillRect/>
          </a:stretch>
        </p:blipFill>
        <p:spPr>
          <a:xfrm>
            <a:off x="5047925" y="1213375"/>
            <a:ext cx="1480474" cy="1851044"/>
          </a:xfrm>
          <a:prstGeom prst="rect">
            <a:avLst/>
          </a:prstGeom>
          <a:noFill/>
          <a:ln>
            <a:noFill/>
          </a:ln>
        </p:spPr>
      </p:pic>
      <p:pic>
        <p:nvPicPr>
          <p:cNvPr id="1453" name="Google Shape;1453;p132" title="KINTO_SoMe_Carrousel_Business needs5 (1).png"/>
          <p:cNvPicPr preferRelativeResize="0"/>
          <p:nvPr/>
        </p:nvPicPr>
        <p:blipFill>
          <a:blip r:embed="rId12">
            <a:alphaModFix/>
          </a:blip>
          <a:stretch>
            <a:fillRect/>
          </a:stretch>
        </p:blipFill>
        <p:spPr>
          <a:xfrm>
            <a:off x="6546387" y="1213375"/>
            <a:ext cx="1480474" cy="1851044"/>
          </a:xfrm>
          <a:prstGeom prst="rect">
            <a:avLst/>
          </a:prstGeom>
          <a:noFill/>
          <a:ln>
            <a:noFill/>
          </a:ln>
        </p:spPr>
      </p:pic>
      <p:pic>
        <p:nvPicPr>
          <p:cNvPr id="1454" name="Google Shape;1454;p132" title="KINTO_SoMe_Carrousel_Business needs.png"/>
          <p:cNvPicPr preferRelativeResize="0"/>
          <p:nvPr/>
        </p:nvPicPr>
        <p:blipFill>
          <a:blip r:embed="rId13">
            <a:alphaModFix/>
          </a:blip>
          <a:stretch>
            <a:fillRect/>
          </a:stretch>
        </p:blipFill>
        <p:spPr>
          <a:xfrm>
            <a:off x="596550" y="1223000"/>
            <a:ext cx="1474298" cy="1843318"/>
          </a:xfrm>
          <a:prstGeom prst="rect">
            <a:avLst/>
          </a:prstGeom>
          <a:noFill/>
          <a:ln>
            <a:noFill/>
          </a:ln>
        </p:spPr>
      </p:pic>
      <p:pic>
        <p:nvPicPr>
          <p:cNvPr id="1455" name="Google Shape;1455;p132" title="KINTO_SoMe_Carrousel_Business needs2.png"/>
          <p:cNvPicPr preferRelativeResize="0"/>
          <p:nvPr/>
        </p:nvPicPr>
        <p:blipFill>
          <a:blip r:embed="rId14">
            <a:alphaModFix/>
          </a:blip>
          <a:stretch>
            <a:fillRect/>
          </a:stretch>
        </p:blipFill>
        <p:spPr>
          <a:xfrm>
            <a:off x="2070853" y="1223000"/>
            <a:ext cx="1474298" cy="1843318"/>
          </a:xfrm>
          <a:prstGeom prst="rect">
            <a:avLst/>
          </a:prstGeom>
          <a:noFill/>
          <a:ln>
            <a:noFill/>
          </a:ln>
        </p:spPr>
      </p:pic>
      <p:pic>
        <p:nvPicPr>
          <p:cNvPr id="1456" name="Google Shape;1456;p132" title="KINTO_SoMe_Carrousel_Business needs3.png"/>
          <p:cNvPicPr preferRelativeResize="0"/>
          <p:nvPr/>
        </p:nvPicPr>
        <p:blipFill>
          <a:blip r:embed="rId15">
            <a:alphaModFix/>
          </a:blip>
          <a:stretch>
            <a:fillRect/>
          </a:stretch>
        </p:blipFill>
        <p:spPr>
          <a:xfrm>
            <a:off x="3545150" y="1223000"/>
            <a:ext cx="1474298" cy="1843313"/>
          </a:xfrm>
          <a:prstGeom prst="rect">
            <a:avLst/>
          </a:prstGeom>
          <a:noFill/>
          <a:ln>
            <a:noFill/>
          </a:ln>
        </p:spPr>
      </p:pic>
      <p:pic>
        <p:nvPicPr>
          <p:cNvPr id="1457" name="Google Shape;1457;p132" title="KINTO_SoMe_Carrousel_Business needs4.png"/>
          <p:cNvPicPr preferRelativeResize="0"/>
          <p:nvPr/>
        </p:nvPicPr>
        <p:blipFill>
          <a:blip r:embed="rId16">
            <a:alphaModFix/>
          </a:blip>
          <a:stretch>
            <a:fillRect/>
          </a:stretch>
        </p:blipFill>
        <p:spPr>
          <a:xfrm>
            <a:off x="5019450" y="1223000"/>
            <a:ext cx="1474298" cy="1843318"/>
          </a:xfrm>
          <a:prstGeom prst="rect">
            <a:avLst/>
          </a:prstGeom>
          <a:noFill/>
          <a:ln>
            <a:noFill/>
          </a:ln>
        </p:spPr>
      </p:pic>
      <p:pic>
        <p:nvPicPr>
          <p:cNvPr id="1458" name="Google Shape;1458;p132" title="KINTO_SoMe_Carrousel_Business needs5.png"/>
          <p:cNvPicPr preferRelativeResize="0"/>
          <p:nvPr/>
        </p:nvPicPr>
        <p:blipFill>
          <a:blip r:embed="rId12">
            <a:alphaModFix/>
          </a:blip>
          <a:stretch>
            <a:fillRect/>
          </a:stretch>
        </p:blipFill>
        <p:spPr>
          <a:xfrm>
            <a:off x="6493750" y="1223000"/>
            <a:ext cx="1474298" cy="18433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3" name="Shape 1463"/>
        <p:cNvGrpSpPr/>
        <p:nvPr/>
      </p:nvGrpSpPr>
      <p:grpSpPr>
        <a:xfrm>
          <a:off x="0" y="0"/>
          <a:ext cx="0" cy="0"/>
          <a:chOff x="0" y="0"/>
          <a:chExt cx="0" cy="0"/>
        </a:xfrm>
      </p:grpSpPr>
      <p:pic>
        <p:nvPicPr>
          <p:cNvPr id="1464" name="Google Shape;1464;p13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65" name="Google Shape;1465;p13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66" name="Google Shape;1466;p13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7" name="Google Shape;1467;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468" name="Google Shape;1468;p133"/>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4</a:t>
            </a:r>
            <a:r>
              <a:rPr lang="nl" sz="3000">
                <a:solidFill>
                  <a:srgbClr val="00708D"/>
                </a:solidFill>
                <a:latin typeface="Plus Jakarta Sans"/>
                <a:ea typeface="Plus Jakarta Sans"/>
                <a:cs typeface="Plus Jakarta Sans"/>
                <a:sym typeface="Plus Jakarta Sans"/>
              </a:rPr>
              <a:t>.CAROUSEL BUSINESS NEEDS </a:t>
            </a:r>
            <a:endParaRPr sz="3000">
              <a:solidFill>
                <a:srgbClr val="00708D"/>
              </a:solidFill>
              <a:latin typeface="Plus Jakarta Sans"/>
              <a:ea typeface="Plus Jakarta Sans"/>
              <a:cs typeface="Plus Jakarta Sans"/>
              <a:sym typeface="Plus Jakarta Sans"/>
            </a:endParaRPr>
          </a:p>
        </p:txBody>
      </p:sp>
      <p:pic>
        <p:nvPicPr>
          <p:cNvPr id="1469" name="Google Shape;1469;p13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70" name="Google Shape;1470;p13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71" name="Google Shape;1471;p133"/>
          <p:cNvPicPr preferRelativeResize="0"/>
          <p:nvPr/>
        </p:nvPicPr>
        <p:blipFill>
          <a:blip r:embed="rId7">
            <a:alphaModFix/>
          </a:blip>
          <a:stretch>
            <a:fillRect/>
          </a:stretch>
        </p:blipFill>
        <p:spPr>
          <a:xfrm>
            <a:off x="552613" y="849925"/>
            <a:ext cx="1518250" cy="2363648"/>
          </a:xfrm>
          <a:prstGeom prst="rect">
            <a:avLst/>
          </a:prstGeom>
          <a:noFill/>
          <a:ln>
            <a:noFill/>
          </a:ln>
        </p:spPr>
      </p:pic>
      <p:sp>
        <p:nvSpPr>
          <p:cNvPr id="1472" name="Google Shape;1472;p133"/>
          <p:cNvSpPr txBox="1"/>
          <p:nvPr/>
        </p:nvSpPr>
        <p:spPr>
          <a:xfrm>
            <a:off x="3804175" y="3095850"/>
            <a:ext cx="52260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When your finds, deliveries of team gets bigger, your mobility needs to get smarter.💡</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Whether you are hauling heavy timber or delivering fragile goods. With KINTO, you can get the loading space you need, backed by the services that keep you worry-free. 🔄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100">
                <a:solidFill>
                  <a:schemeClr val="dk1"/>
                </a:solidFill>
              </a:rPr>
              <a:t>👉 </a:t>
            </a:r>
            <a:r>
              <a:rPr lang="nl" sz="1000">
                <a:solidFill>
                  <a:schemeClr val="dk1"/>
                </a:solidFill>
                <a:latin typeface="Plus Jakarta Sans Light"/>
                <a:ea typeface="Plus Jakarta Sans Light"/>
                <a:cs typeface="Plus Jakarta Sans Light"/>
                <a:sym typeface="Plus Jakarta Sans Light"/>
              </a:rPr>
              <a:t>Swipe to see how we adapt to your business’ daily reality.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p:txBody>
      </p:sp>
      <p:pic>
        <p:nvPicPr>
          <p:cNvPr id="1473" name="Google Shape;1473;p133" title="KINTO_SoMe_Carrousel_Business needs (1).png"/>
          <p:cNvPicPr preferRelativeResize="0"/>
          <p:nvPr/>
        </p:nvPicPr>
        <p:blipFill>
          <a:blip r:embed="rId8">
            <a:alphaModFix/>
          </a:blip>
          <a:stretch>
            <a:fillRect/>
          </a:stretch>
        </p:blipFill>
        <p:spPr>
          <a:xfrm>
            <a:off x="570600" y="1244800"/>
            <a:ext cx="1480474" cy="1851044"/>
          </a:xfrm>
          <a:prstGeom prst="rect">
            <a:avLst/>
          </a:prstGeom>
          <a:noFill/>
          <a:ln>
            <a:noFill/>
          </a:ln>
        </p:spPr>
      </p:pic>
      <p:pic>
        <p:nvPicPr>
          <p:cNvPr id="1474" name="Google Shape;1474;p133" title="KINTO_SoMe_Carrousel_Business needs2 (1).png"/>
          <p:cNvPicPr preferRelativeResize="0"/>
          <p:nvPr/>
        </p:nvPicPr>
        <p:blipFill>
          <a:blip r:embed="rId9">
            <a:alphaModFix/>
          </a:blip>
          <a:stretch>
            <a:fillRect/>
          </a:stretch>
        </p:blipFill>
        <p:spPr>
          <a:xfrm>
            <a:off x="2060037" y="1231625"/>
            <a:ext cx="1480474" cy="1851044"/>
          </a:xfrm>
          <a:prstGeom prst="rect">
            <a:avLst/>
          </a:prstGeom>
          <a:noFill/>
          <a:ln>
            <a:noFill/>
          </a:ln>
        </p:spPr>
      </p:pic>
      <p:pic>
        <p:nvPicPr>
          <p:cNvPr id="1475" name="Google Shape;1475;p133" title="KINTO_SoMe_Carrousel_Business needs3 (1).png"/>
          <p:cNvPicPr preferRelativeResize="0"/>
          <p:nvPr/>
        </p:nvPicPr>
        <p:blipFill>
          <a:blip r:embed="rId10">
            <a:alphaModFix/>
          </a:blip>
          <a:stretch>
            <a:fillRect/>
          </a:stretch>
        </p:blipFill>
        <p:spPr>
          <a:xfrm>
            <a:off x="3567462" y="1226850"/>
            <a:ext cx="1480474" cy="1851044"/>
          </a:xfrm>
          <a:prstGeom prst="rect">
            <a:avLst/>
          </a:prstGeom>
          <a:noFill/>
          <a:ln>
            <a:noFill/>
          </a:ln>
        </p:spPr>
      </p:pic>
      <p:pic>
        <p:nvPicPr>
          <p:cNvPr id="1476" name="Google Shape;1476;p133" title="KINTO_SoMe_Carrousel_Business needs4 (1).png"/>
          <p:cNvPicPr preferRelativeResize="0"/>
          <p:nvPr/>
        </p:nvPicPr>
        <p:blipFill>
          <a:blip r:embed="rId11">
            <a:alphaModFix/>
          </a:blip>
          <a:stretch>
            <a:fillRect/>
          </a:stretch>
        </p:blipFill>
        <p:spPr>
          <a:xfrm>
            <a:off x="5047937" y="1231625"/>
            <a:ext cx="1480474" cy="1851044"/>
          </a:xfrm>
          <a:prstGeom prst="rect">
            <a:avLst/>
          </a:prstGeom>
          <a:noFill/>
          <a:ln>
            <a:noFill/>
          </a:ln>
        </p:spPr>
      </p:pic>
      <p:pic>
        <p:nvPicPr>
          <p:cNvPr id="1477" name="Google Shape;1477;p133" title="KINTO_SoMe_Carrousel_Business needs5 (1).png"/>
          <p:cNvPicPr preferRelativeResize="0"/>
          <p:nvPr/>
        </p:nvPicPr>
        <p:blipFill>
          <a:blip r:embed="rId12">
            <a:alphaModFix/>
          </a:blip>
          <a:stretch>
            <a:fillRect/>
          </a:stretch>
        </p:blipFill>
        <p:spPr>
          <a:xfrm>
            <a:off x="6546400" y="1231625"/>
            <a:ext cx="1480474" cy="1851044"/>
          </a:xfrm>
          <a:prstGeom prst="rect">
            <a:avLst/>
          </a:prstGeom>
          <a:noFill/>
          <a:ln>
            <a:noFill/>
          </a:ln>
        </p:spPr>
      </p:pic>
      <p:pic>
        <p:nvPicPr>
          <p:cNvPr id="1478" name="Google Shape;1478;p133" title="KINTO_SoMe_Carrousel_Business needs.png"/>
          <p:cNvPicPr preferRelativeResize="0"/>
          <p:nvPr/>
        </p:nvPicPr>
        <p:blipFill>
          <a:blip r:embed="rId13">
            <a:alphaModFix/>
          </a:blip>
          <a:stretch>
            <a:fillRect/>
          </a:stretch>
        </p:blipFill>
        <p:spPr>
          <a:xfrm>
            <a:off x="596550" y="1223000"/>
            <a:ext cx="1474298" cy="1843318"/>
          </a:xfrm>
          <a:prstGeom prst="rect">
            <a:avLst/>
          </a:prstGeom>
          <a:noFill/>
          <a:ln>
            <a:noFill/>
          </a:ln>
        </p:spPr>
      </p:pic>
      <p:pic>
        <p:nvPicPr>
          <p:cNvPr id="1479" name="Google Shape;1479;p133" title="KINTO_SoMe_Carrousel_Business needs2.png"/>
          <p:cNvPicPr preferRelativeResize="0"/>
          <p:nvPr/>
        </p:nvPicPr>
        <p:blipFill>
          <a:blip r:embed="rId14">
            <a:alphaModFix/>
          </a:blip>
          <a:stretch>
            <a:fillRect/>
          </a:stretch>
        </p:blipFill>
        <p:spPr>
          <a:xfrm>
            <a:off x="2070853" y="1223000"/>
            <a:ext cx="1474298" cy="1843318"/>
          </a:xfrm>
          <a:prstGeom prst="rect">
            <a:avLst/>
          </a:prstGeom>
          <a:noFill/>
          <a:ln>
            <a:noFill/>
          </a:ln>
        </p:spPr>
      </p:pic>
      <p:pic>
        <p:nvPicPr>
          <p:cNvPr id="1480" name="Google Shape;1480;p133" title="KINTO_SoMe_Carrousel_Business needs3.png"/>
          <p:cNvPicPr preferRelativeResize="0"/>
          <p:nvPr/>
        </p:nvPicPr>
        <p:blipFill>
          <a:blip r:embed="rId15">
            <a:alphaModFix/>
          </a:blip>
          <a:stretch>
            <a:fillRect/>
          </a:stretch>
        </p:blipFill>
        <p:spPr>
          <a:xfrm>
            <a:off x="3545150" y="1223000"/>
            <a:ext cx="1474298" cy="1843313"/>
          </a:xfrm>
          <a:prstGeom prst="rect">
            <a:avLst/>
          </a:prstGeom>
          <a:noFill/>
          <a:ln>
            <a:noFill/>
          </a:ln>
        </p:spPr>
      </p:pic>
      <p:pic>
        <p:nvPicPr>
          <p:cNvPr id="1481" name="Google Shape;1481;p133" title="KINTO_SoMe_Carrousel_Business needs4.png"/>
          <p:cNvPicPr preferRelativeResize="0"/>
          <p:nvPr/>
        </p:nvPicPr>
        <p:blipFill>
          <a:blip r:embed="rId16">
            <a:alphaModFix/>
          </a:blip>
          <a:stretch>
            <a:fillRect/>
          </a:stretch>
        </p:blipFill>
        <p:spPr>
          <a:xfrm>
            <a:off x="5019450" y="1223000"/>
            <a:ext cx="1474298" cy="1843318"/>
          </a:xfrm>
          <a:prstGeom prst="rect">
            <a:avLst/>
          </a:prstGeom>
          <a:noFill/>
          <a:ln>
            <a:noFill/>
          </a:ln>
        </p:spPr>
      </p:pic>
      <p:pic>
        <p:nvPicPr>
          <p:cNvPr id="1482" name="Google Shape;1482;p133" title="KINTO_SoMe_Carrousel_Business needs5.png"/>
          <p:cNvPicPr preferRelativeResize="0"/>
          <p:nvPr/>
        </p:nvPicPr>
        <p:blipFill>
          <a:blip r:embed="rId12">
            <a:alphaModFix/>
          </a:blip>
          <a:stretch>
            <a:fillRect/>
          </a:stretch>
        </p:blipFill>
        <p:spPr>
          <a:xfrm>
            <a:off x="6493750" y="1223000"/>
            <a:ext cx="1474298" cy="18433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7" name="Shape 1487"/>
        <p:cNvGrpSpPr/>
        <p:nvPr/>
      </p:nvGrpSpPr>
      <p:grpSpPr>
        <a:xfrm>
          <a:off x="0" y="0"/>
          <a:ext cx="0" cy="0"/>
          <a:chOff x="0" y="0"/>
          <a:chExt cx="0" cy="0"/>
        </a:xfrm>
      </p:grpSpPr>
      <p:pic>
        <p:nvPicPr>
          <p:cNvPr id="1488" name="Google Shape;1488;p13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89" name="Google Shape;1489;p13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90" name="Google Shape;1490;p13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1" name="Google Shape;1491;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492" name="Google Shape;1492;p134"/>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a:t>
            </a:r>
            <a:r>
              <a:rPr lang="nl" sz="3000">
                <a:solidFill>
                  <a:srgbClr val="00708D"/>
                </a:solidFill>
                <a:latin typeface="Plus Jakarta Sans"/>
                <a:ea typeface="Plus Jakarta Sans"/>
                <a:cs typeface="Plus Jakarta Sans"/>
                <a:sym typeface="Plus Jakarta Sans"/>
              </a:rPr>
              <a:t>.CAROUSEL FLEET RESOLUTIONS </a:t>
            </a:r>
            <a:endParaRPr sz="3000">
              <a:solidFill>
                <a:srgbClr val="00708D"/>
              </a:solidFill>
              <a:latin typeface="Plus Jakarta Sans"/>
              <a:ea typeface="Plus Jakarta Sans"/>
              <a:cs typeface="Plus Jakarta Sans"/>
              <a:sym typeface="Plus Jakarta Sans"/>
            </a:endParaRPr>
          </a:p>
        </p:txBody>
      </p:sp>
      <p:pic>
        <p:nvPicPr>
          <p:cNvPr id="1493" name="Google Shape;1493;p13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94" name="Google Shape;1494;p13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95" name="Google Shape;1495;p134"/>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496" name="Google Shape;1496;p134"/>
          <p:cNvSpPr txBox="1"/>
          <p:nvPr/>
        </p:nvSpPr>
        <p:spPr>
          <a:xfrm>
            <a:off x="4250100" y="14287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New year, new strategy.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Resolutions are often about self-improvement, but what about business improvement?</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If your goals for the year involve a more efficient, cost-effective, and sustainable fleet, you don't have to tackle them alone.</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KINTO can turn your ambitions into reality:</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Simplify fleet admin: leave the paperwork and logistics to us.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Gain cost predictability: clear pricing, no unpleasant surprises.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Cut emissions footprint: a diverse portfolio to help you transition to green. ✅ Save time &amp; stress, so you can focus on your core business.</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 #KINTO</a:t>
            </a:r>
            <a:r>
              <a:rPr lang="nl" sz="1000">
                <a:solidFill>
                  <a:schemeClr val="dk1"/>
                </a:solidFill>
                <a:latin typeface="Plus Jakarta Sans Light"/>
                <a:ea typeface="Plus Jakarta Sans Light"/>
                <a:cs typeface="Plus Jakarta Sans Light"/>
                <a:sym typeface="Plus Jakarta Sans Light"/>
              </a:rPr>
              <a:t> #NewYearResolutions #SustainableMobility</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497" name="Google Shape;1497;p134" title="Scherm­afbeelding 2025-12-11 om 15.48.09.png"/>
          <p:cNvPicPr preferRelativeResize="0"/>
          <p:nvPr/>
        </p:nvPicPr>
        <p:blipFill>
          <a:blip r:embed="rId8">
            <a:alphaModFix/>
          </a:blip>
          <a:stretch>
            <a:fillRect/>
          </a:stretch>
        </p:blipFill>
        <p:spPr>
          <a:xfrm>
            <a:off x="594519" y="1483200"/>
            <a:ext cx="1438798" cy="1804124"/>
          </a:xfrm>
          <a:prstGeom prst="rect">
            <a:avLst/>
          </a:prstGeom>
          <a:noFill/>
          <a:ln>
            <a:noFill/>
          </a:ln>
        </p:spPr>
      </p:pic>
      <p:sp>
        <p:nvSpPr>
          <p:cNvPr id="1498" name="Google Shape;1498;p13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3" name="Shape 1503"/>
        <p:cNvGrpSpPr/>
        <p:nvPr/>
      </p:nvGrpSpPr>
      <p:grpSpPr>
        <a:xfrm>
          <a:off x="0" y="0"/>
          <a:ext cx="0" cy="0"/>
          <a:chOff x="0" y="0"/>
          <a:chExt cx="0" cy="0"/>
        </a:xfrm>
      </p:grpSpPr>
      <p:pic>
        <p:nvPicPr>
          <p:cNvPr id="1504" name="Google Shape;1504;p13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05" name="Google Shape;1505;p13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06" name="Google Shape;1506;p13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7" name="Google Shape;1507;p13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508" name="Google Shape;1508;p135"/>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a:t>
            </a:r>
            <a:r>
              <a:rPr lang="nl" sz="3000">
                <a:solidFill>
                  <a:srgbClr val="00708D"/>
                </a:solidFill>
                <a:latin typeface="Plus Jakarta Sans"/>
                <a:ea typeface="Plus Jakarta Sans"/>
                <a:cs typeface="Plus Jakarta Sans"/>
                <a:sym typeface="Plus Jakarta Sans"/>
              </a:rPr>
              <a:t>.CAROUSEL FLEET RESOLUTIONS </a:t>
            </a:r>
            <a:endParaRPr sz="3000">
              <a:solidFill>
                <a:srgbClr val="00708D"/>
              </a:solidFill>
              <a:latin typeface="Plus Jakarta Sans"/>
              <a:ea typeface="Plus Jakarta Sans"/>
              <a:cs typeface="Plus Jakarta Sans"/>
              <a:sym typeface="Plus Jakarta Sans"/>
            </a:endParaRPr>
          </a:p>
        </p:txBody>
      </p:sp>
      <p:pic>
        <p:nvPicPr>
          <p:cNvPr id="1509" name="Google Shape;1509;p13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10" name="Google Shape;1510;p13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11" name="Google Shape;1511;p135"/>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512" name="Google Shape;1512;p135"/>
          <p:cNvSpPr txBox="1"/>
          <p:nvPr/>
        </p:nvSpPr>
        <p:spPr>
          <a:xfrm>
            <a:off x="4242250" y="1474925"/>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What is on your business wish list this year?</a:t>
            </a:r>
            <a:r>
              <a:rPr lang="nl" sz="1000">
                <a:solidFill>
                  <a:schemeClr val="dk1"/>
                </a:solidFill>
                <a:latin typeface="Plus Jakarta Sans Light"/>
                <a:ea typeface="Plus Jakarta Sans Light"/>
                <a:cs typeface="Plus Jakarta Sans Light"/>
                <a:sym typeface="Plus Jakarta Sans Light"/>
              </a:rPr>
              <a:t> ✉️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Swipe and discover</a:t>
            </a:r>
            <a:r>
              <a:rPr lang="nl" sz="1000">
                <a:solidFill>
                  <a:schemeClr val="dk1"/>
                </a:solidFill>
                <a:latin typeface="Plus Jakarta Sans Light"/>
                <a:ea typeface="Plus Jakarta Sans Light"/>
                <a:cs typeface="Plus Jakarta Sans Light"/>
                <a:sym typeface="Plus Jakarta Sans Light"/>
              </a:rPr>
              <a:t> our 4 resolutions to transform the way you and your business move.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Ready to tick these off your list?</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#NewYearResolutions #SustainableMobility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513" name="Google Shape;1513;p135" title="Scherm­afbeelding 2025-12-11 om 15.48.09.png"/>
          <p:cNvPicPr preferRelativeResize="0"/>
          <p:nvPr/>
        </p:nvPicPr>
        <p:blipFill>
          <a:blip r:embed="rId8">
            <a:alphaModFix/>
          </a:blip>
          <a:stretch>
            <a:fillRect/>
          </a:stretch>
        </p:blipFill>
        <p:spPr>
          <a:xfrm>
            <a:off x="594519" y="1483200"/>
            <a:ext cx="1438798" cy="1804124"/>
          </a:xfrm>
          <a:prstGeom prst="rect">
            <a:avLst/>
          </a:prstGeom>
          <a:noFill/>
          <a:ln>
            <a:noFill/>
          </a:ln>
        </p:spPr>
      </p:pic>
      <p:sp>
        <p:nvSpPr>
          <p:cNvPr id="1514" name="Google Shape;1514;p135"/>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19" name="Shape 1519"/>
        <p:cNvGrpSpPr/>
        <p:nvPr/>
      </p:nvGrpSpPr>
      <p:grpSpPr>
        <a:xfrm>
          <a:off x="0" y="0"/>
          <a:ext cx="0" cy="0"/>
          <a:chOff x="0" y="0"/>
          <a:chExt cx="0" cy="0"/>
        </a:xfrm>
      </p:grpSpPr>
      <p:pic>
        <p:nvPicPr>
          <p:cNvPr id="1520" name="Google Shape;1520;p13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21" name="Google Shape;1521;p13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22" name="Google Shape;1522;p13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3" name="Google Shape;1523;p13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524" name="Google Shape;1524;p136"/>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a:t>
            </a:r>
            <a:r>
              <a:rPr lang="nl" sz="3000">
                <a:solidFill>
                  <a:srgbClr val="00708D"/>
                </a:solidFill>
                <a:latin typeface="Plus Jakarta Sans"/>
                <a:ea typeface="Plus Jakarta Sans"/>
                <a:cs typeface="Plus Jakarta Sans"/>
                <a:sym typeface="Plus Jakarta Sans"/>
              </a:rPr>
              <a:t>.CAROUSEL FLEET RESOLUTIONS </a:t>
            </a:r>
            <a:endParaRPr sz="3000">
              <a:solidFill>
                <a:srgbClr val="00708D"/>
              </a:solidFill>
              <a:latin typeface="Plus Jakarta Sans"/>
              <a:ea typeface="Plus Jakarta Sans"/>
              <a:cs typeface="Plus Jakarta Sans"/>
              <a:sym typeface="Plus Jakarta Sans"/>
            </a:endParaRPr>
          </a:p>
        </p:txBody>
      </p:sp>
      <p:pic>
        <p:nvPicPr>
          <p:cNvPr id="1525" name="Google Shape;1525;p13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26" name="Google Shape;1526;p13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27" name="Google Shape;1527;p136"/>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528" name="Google Shape;1528;p136"/>
          <p:cNvSpPr txBox="1"/>
          <p:nvPr/>
        </p:nvSpPr>
        <p:spPr>
          <a:xfrm>
            <a:off x="4242275" y="13395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What is on your business wish list this year?</a:t>
            </a:r>
            <a:r>
              <a:rPr lang="nl" sz="1000">
                <a:solidFill>
                  <a:schemeClr val="dk1"/>
                </a:solidFill>
                <a:latin typeface="Plus Jakarta Sans Light"/>
                <a:ea typeface="Plus Jakarta Sans Light"/>
                <a:cs typeface="Plus Jakarta Sans Light"/>
                <a:sym typeface="Plus Jakarta Sans Light"/>
              </a:rPr>
              <a:t> ✉️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a:t>
            </a:r>
            <a:r>
              <a:rPr lang="nl" sz="1000">
                <a:solidFill>
                  <a:schemeClr val="dk1"/>
                </a:solidFill>
                <a:latin typeface="Plus Jakarta Sans Light"/>
                <a:ea typeface="Plus Jakarta Sans Light"/>
                <a:cs typeface="Plus Jakarta Sans Light"/>
                <a:sym typeface="Plus Jakarta Sans Light"/>
              </a:rPr>
              <a:t>ur resolution is to make your life easier.</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Swipe and o</a:t>
            </a:r>
            <a:r>
              <a:rPr lang="nl" sz="1000">
                <a:solidFill>
                  <a:schemeClr val="dk1"/>
                </a:solidFill>
                <a:latin typeface="Plus Jakarta Sans Light"/>
                <a:ea typeface="Plus Jakarta Sans Light"/>
                <a:cs typeface="Plus Jakarta Sans Light"/>
                <a:sym typeface="Plus Jakarta Sans Light"/>
              </a:rPr>
              <a:t>pen the envelopes to discover how we can help you: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Simplify your admin load.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Keep costs predictable and clear.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Lower your carbon footprint.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And most importantly... give you back your time.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p:txBody>
      </p:sp>
      <p:pic>
        <p:nvPicPr>
          <p:cNvPr id="1529" name="Google Shape;1529;p136" title="Scherm­afbeelding 2025-12-11 om 15.48.09.png"/>
          <p:cNvPicPr preferRelativeResize="0"/>
          <p:nvPr/>
        </p:nvPicPr>
        <p:blipFill>
          <a:blip r:embed="rId8">
            <a:alphaModFix/>
          </a:blip>
          <a:stretch>
            <a:fillRect/>
          </a:stretch>
        </p:blipFill>
        <p:spPr>
          <a:xfrm>
            <a:off x="594519" y="1483200"/>
            <a:ext cx="1438798" cy="1804124"/>
          </a:xfrm>
          <a:prstGeom prst="rect">
            <a:avLst/>
          </a:prstGeom>
          <a:noFill/>
          <a:ln>
            <a:noFill/>
          </a:ln>
        </p:spPr>
      </p:pic>
      <p:sp>
        <p:nvSpPr>
          <p:cNvPr id="1530" name="Google Shape;1530;p13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4" name="Shape 1534"/>
        <p:cNvGrpSpPr/>
        <p:nvPr/>
      </p:nvGrpSpPr>
      <p:grpSpPr>
        <a:xfrm>
          <a:off x="0" y="0"/>
          <a:ext cx="0" cy="0"/>
          <a:chOff x="0" y="0"/>
          <a:chExt cx="0" cy="0"/>
        </a:xfrm>
      </p:grpSpPr>
      <p:pic>
        <p:nvPicPr>
          <p:cNvPr id="1535" name="Google Shape;1535;p137"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536" name="Google Shape;1536;p137"/>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537" name="Google Shape;1537;p137"/>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2" name="Shape 1542"/>
        <p:cNvGrpSpPr/>
        <p:nvPr/>
      </p:nvGrpSpPr>
      <p:grpSpPr>
        <a:xfrm>
          <a:off x="0" y="0"/>
          <a:ext cx="0" cy="0"/>
          <a:chOff x="0" y="0"/>
          <a:chExt cx="0" cy="0"/>
        </a:xfrm>
      </p:grpSpPr>
      <p:pic>
        <p:nvPicPr>
          <p:cNvPr id="1543" name="Google Shape;1543;p13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44" name="Google Shape;1544;p13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45" name="Google Shape;1545;p13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6" name="Google Shape;1546;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547" name="Google Shape;1547;p138"/>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a:t>
            </a:r>
            <a:r>
              <a:rPr lang="nl" sz="3000">
                <a:solidFill>
                  <a:srgbClr val="00708D"/>
                </a:solidFill>
                <a:latin typeface="Plus Jakarta Sans"/>
                <a:ea typeface="Plus Jakarta Sans"/>
                <a:cs typeface="Plus Jakarta Sans"/>
                <a:sym typeface="Plus Jakarta Sans"/>
              </a:rPr>
              <a:t>.CAROUSEL KINTO-UN </a:t>
            </a:r>
            <a:endParaRPr sz="3000">
              <a:solidFill>
                <a:srgbClr val="00708D"/>
              </a:solidFill>
              <a:latin typeface="Plus Jakarta Sans"/>
              <a:ea typeface="Plus Jakarta Sans"/>
              <a:cs typeface="Plus Jakarta Sans"/>
              <a:sym typeface="Plus Jakarta Sans"/>
            </a:endParaRPr>
          </a:p>
        </p:txBody>
      </p:sp>
      <p:pic>
        <p:nvPicPr>
          <p:cNvPr id="1548" name="Google Shape;1548;p13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49" name="Google Shape;1549;p13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50" name="Google Shape;1550;p138"/>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551" name="Google Shape;1551;p138"/>
          <p:cNvSpPr txBox="1"/>
          <p:nvPr/>
        </p:nvSpPr>
        <p:spPr>
          <a:xfrm>
            <a:off x="4673450" y="1339500"/>
            <a:ext cx="42645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Ever wondered what the little cloud on our logo stands for?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It represents ‘KINTO-UN’, the flying nimbus from Japanese folklore. Legend has it, this magical cloud transports you wherever you wish to go, no matter the time or place.</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This symbol is the foundation of our vision. Just like the KINTO-UN, our goal is to make mobility seamless, effortless, and available exactly when your business needs it.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From the dot on our 'i' to the service on the road, we exist to move you forward.</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#MobilityVision #KintoUn</a:t>
            </a:r>
            <a:endParaRPr sz="1000">
              <a:solidFill>
                <a:schemeClr val="dk1"/>
              </a:solidFill>
              <a:latin typeface="Plus Jakarta Sans Light"/>
              <a:ea typeface="Plus Jakarta Sans Light"/>
              <a:cs typeface="Plus Jakarta Sans Light"/>
              <a:sym typeface="Plus Jakarta Sans Light"/>
            </a:endParaRPr>
          </a:p>
        </p:txBody>
      </p:sp>
      <p:pic>
        <p:nvPicPr>
          <p:cNvPr id="1552" name="Google Shape;1552;p138" title="Kinto_Carousel_Kinto UN_1.png"/>
          <p:cNvPicPr preferRelativeResize="0"/>
          <p:nvPr/>
        </p:nvPicPr>
        <p:blipFill>
          <a:blip r:embed="rId8">
            <a:alphaModFix/>
          </a:blip>
          <a:stretch>
            <a:fillRect/>
          </a:stretch>
        </p:blipFill>
        <p:spPr>
          <a:xfrm>
            <a:off x="575313" y="1470175"/>
            <a:ext cx="1472874" cy="1841093"/>
          </a:xfrm>
          <a:prstGeom prst="rect">
            <a:avLst/>
          </a:prstGeom>
          <a:noFill/>
          <a:ln>
            <a:noFill/>
          </a:ln>
        </p:spPr>
      </p:pic>
      <p:pic>
        <p:nvPicPr>
          <p:cNvPr id="1553" name="Google Shape;1553;p138" title="Kinto_Carousel_Kinto UN_2.png"/>
          <p:cNvPicPr preferRelativeResize="0"/>
          <p:nvPr/>
        </p:nvPicPr>
        <p:blipFill>
          <a:blip r:embed="rId9">
            <a:alphaModFix/>
          </a:blip>
          <a:stretch>
            <a:fillRect/>
          </a:stretch>
        </p:blipFill>
        <p:spPr>
          <a:xfrm>
            <a:off x="2070863" y="1470175"/>
            <a:ext cx="1472874" cy="1841093"/>
          </a:xfrm>
          <a:prstGeom prst="rect">
            <a:avLst/>
          </a:prstGeom>
          <a:noFill/>
          <a:ln>
            <a:noFill/>
          </a:ln>
        </p:spPr>
      </p:pic>
      <p:sp>
        <p:nvSpPr>
          <p:cNvPr id="1554" name="Google Shape;1554;p13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9" name="Shape 1559"/>
        <p:cNvGrpSpPr/>
        <p:nvPr/>
      </p:nvGrpSpPr>
      <p:grpSpPr>
        <a:xfrm>
          <a:off x="0" y="0"/>
          <a:ext cx="0" cy="0"/>
          <a:chOff x="0" y="0"/>
          <a:chExt cx="0" cy="0"/>
        </a:xfrm>
      </p:grpSpPr>
      <p:pic>
        <p:nvPicPr>
          <p:cNvPr id="1560" name="Google Shape;1560;p13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61" name="Google Shape;1561;p13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62" name="Google Shape;1562;p13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3" name="Google Shape;1563;p13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564" name="Google Shape;1564;p13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a:t>
            </a:r>
            <a:r>
              <a:rPr lang="nl" sz="3000">
                <a:solidFill>
                  <a:srgbClr val="00708D"/>
                </a:solidFill>
                <a:latin typeface="Plus Jakarta Sans"/>
                <a:ea typeface="Plus Jakarta Sans"/>
                <a:cs typeface="Plus Jakarta Sans"/>
                <a:sym typeface="Plus Jakarta Sans"/>
              </a:rPr>
              <a:t>.CAROUSEL KINTO-UN </a:t>
            </a:r>
            <a:endParaRPr sz="3000">
              <a:solidFill>
                <a:srgbClr val="00708D"/>
              </a:solidFill>
              <a:latin typeface="Plus Jakarta Sans"/>
              <a:ea typeface="Plus Jakarta Sans"/>
              <a:cs typeface="Plus Jakarta Sans"/>
              <a:sym typeface="Plus Jakarta Sans"/>
            </a:endParaRPr>
          </a:p>
        </p:txBody>
      </p:sp>
      <p:pic>
        <p:nvPicPr>
          <p:cNvPr id="1565" name="Google Shape;1565;p13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66" name="Google Shape;1566;p13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67" name="Google Shape;1567;p139"/>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568" name="Google Shape;1568;p139"/>
          <p:cNvSpPr txBox="1"/>
          <p:nvPr/>
        </p:nvSpPr>
        <p:spPr>
          <a:xfrm>
            <a:off x="4196575" y="1266025"/>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Ever wondered what the little cloud on our logo stands for?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It represents KINTO-UN, the flying nimbus from Japanese folklore. It’s a magical cloud known for taking people exactly where they need to go, no matter the time or place.</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That is the spirit behind everything we do at KINTO. We are here to make your mobility as simple, friendly, and effortless as a ride on a cloud.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#MobilityVision #KintoUn</a:t>
            </a:r>
            <a:endParaRPr sz="1000">
              <a:solidFill>
                <a:schemeClr val="dk1"/>
              </a:solidFill>
              <a:latin typeface="Plus Jakarta Sans Light"/>
              <a:ea typeface="Plus Jakarta Sans Light"/>
              <a:cs typeface="Plus Jakarta Sans Light"/>
              <a:sym typeface="Plus Jakarta Sans Light"/>
            </a:endParaRPr>
          </a:p>
        </p:txBody>
      </p:sp>
      <p:pic>
        <p:nvPicPr>
          <p:cNvPr id="1569" name="Google Shape;1569;p139" title="Kinto_UN.png"/>
          <p:cNvPicPr preferRelativeResize="0"/>
          <p:nvPr/>
        </p:nvPicPr>
        <p:blipFill>
          <a:blip r:embed="rId8">
            <a:alphaModFix/>
          </a:blip>
          <a:stretch>
            <a:fillRect/>
          </a:stretch>
        </p:blipFill>
        <p:spPr>
          <a:xfrm>
            <a:off x="2036450" y="1459025"/>
            <a:ext cx="1451849" cy="1814812"/>
          </a:xfrm>
          <a:prstGeom prst="rect">
            <a:avLst/>
          </a:prstGeom>
          <a:noFill/>
          <a:ln>
            <a:noFill/>
          </a:ln>
        </p:spPr>
      </p:pic>
      <p:pic>
        <p:nvPicPr>
          <p:cNvPr id="1570" name="Google Shape;1570;p139" title="Tekengebied 2.png"/>
          <p:cNvPicPr preferRelativeResize="0"/>
          <p:nvPr/>
        </p:nvPicPr>
        <p:blipFill>
          <a:blip r:embed="rId9">
            <a:alphaModFix/>
          </a:blip>
          <a:stretch>
            <a:fillRect/>
          </a:stretch>
        </p:blipFill>
        <p:spPr>
          <a:xfrm>
            <a:off x="585825" y="1459025"/>
            <a:ext cx="1451849" cy="1814812"/>
          </a:xfrm>
          <a:prstGeom prst="rect">
            <a:avLst/>
          </a:prstGeom>
          <a:noFill/>
          <a:ln>
            <a:noFill/>
          </a:ln>
        </p:spPr>
      </p:pic>
      <p:pic>
        <p:nvPicPr>
          <p:cNvPr id="1571" name="Google Shape;1571;p139" title="Kinto_Carousel_Kinto UN_1.png"/>
          <p:cNvPicPr preferRelativeResize="0"/>
          <p:nvPr/>
        </p:nvPicPr>
        <p:blipFill>
          <a:blip r:embed="rId10">
            <a:alphaModFix/>
          </a:blip>
          <a:stretch>
            <a:fillRect/>
          </a:stretch>
        </p:blipFill>
        <p:spPr>
          <a:xfrm>
            <a:off x="575313" y="1470175"/>
            <a:ext cx="1472874" cy="1841093"/>
          </a:xfrm>
          <a:prstGeom prst="rect">
            <a:avLst/>
          </a:prstGeom>
          <a:noFill/>
          <a:ln>
            <a:noFill/>
          </a:ln>
        </p:spPr>
      </p:pic>
      <p:pic>
        <p:nvPicPr>
          <p:cNvPr id="1572" name="Google Shape;1572;p139" title="Kinto_Carousel_Kinto UN_2.png"/>
          <p:cNvPicPr preferRelativeResize="0"/>
          <p:nvPr/>
        </p:nvPicPr>
        <p:blipFill>
          <a:blip r:embed="rId11">
            <a:alphaModFix/>
          </a:blip>
          <a:stretch>
            <a:fillRect/>
          </a:stretch>
        </p:blipFill>
        <p:spPr>
          <a:xfrm>
            <a:off x="2070863" y="1470175"/>
            <a:ext cx="1472874" cy="1841093"/>
          </a:xfrm>
          <a:prstGeom prst="rect">
            <a:avLst/>
          </a:prstGeom>
          <a:noFill/>
          <a:ln>
            <a:noFill/>
          </a:ln>
        </p:spPr>
      </p:pic>
      <p:sp>
        <p:nvSpPr>
          <p:cNvPr id="1573" name="Google Shape;1573;p13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8" name="Shape 1578"/>
        <p:cNvGrpSpPr/>
        <p:nvPr/>
      </p:nvGrpSpPr>
      <p:grpSpPr>
        <a:xfrm>
          <a:off x="0" y="0"/>
          <a:ext cx="0" cy="0"/>
          <a:chOff x="0" y="0"/>
          <a:chExt cx="0" cy="0"/>
        </a:xfrm>
      </p:grpSpPr>
      <p:pic>
        <p:nvPicPr>
          <p:cNvPr id="1579" name="Google Shape;1579;p14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80" name="Google Shape;1580;p14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81" name="Google Shape;1581;p14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2" name="Google Shape;1582;p14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583" name="Google Shape;1583;p14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a:t>
            </a:r>
            <a:r>
              <a:rPr lang="nl" sz="3000">
                <a:solidFill>
                  <a:srgbClr val="00708D"/>
                </a:solidFill>
                <a:latin typeface="Plus Jakarta Sans"/>
                <a:ea typeface="Plus Jakarta Sans"/>
                <a:cs typeface="Plus Jakarta Sans"/>
                <a:sym typeface="Plus Jakarta Sans"/>
              </a:rPr>
              <a:t>.CAROUSEL KINTO-UN </a:t>
            </a:r>
            <a:endParaRPr sz="3000">
              <a:solidFill>
                <a:srgbClr val="00708D"/>
              </a:solidFill>
              <a:latin typeface="Plus Jakarta Sans"/>
              <a:ea typeface="Plus Jakarta Sans"/>
              <a:cs typeface="Plus Jakarta Sans"/>
              <a:sym typeface="Plus Jakarta Sans"/>
            </a:endParaRPr>
          </a:p>
        </p:txBody>
      </p:sp>
      <p:pic>
        <p:nvPicPr>
          <p:cNvPr id="1584" name="Google Shape;1584;p14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85" name="Google Shape;1585;p14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86" name="Google Shape;1586;p140"/>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587" name="Google Shape;1587;p140"/>
          <p:cNvSpPr txBox="1"/>
          <p:nvPr/>
        </p:nvSpPr>
        <p:spPr>
          <a:xfrm>
            <a:off x="4247700" y="12353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Ever wondered what the little cloud on our logo stands for?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It represents KINTO-UN, the flying nimbus from Japanese folklore. It’s a magical cloud known for taking people exactly where they need to go, no matter the time or place.</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That is the spirit behind everything we do at KINTO. We are here to make your mobility as simple, friendly, and effortless as a ride on a cloud.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p:txBody>
      </p:sp>
      <p:pic>
        <p:nvPicPr>
          <p:cNvPr id="1588" name="Google Shape;1588;p140" title="Kinto_UN.png"/>
          <p:cNvPicPr preferRelativeResize="0"/>
          <p:nvPr/>
        </p:nvPicPr>
        <p:blipFill>
          <a:blip r:embed="rId8">
            <a:alphaModFix/>
          </a:blip>
          <a:stretch>
            <a:fillRect/>
          </a:stretch>
        </p:blipFill>
        <p:spPr>
          <a:xfrm>
            <a:off x="2036450" y="1459025"/>
            <a:ext cx="1451849" cy="1814812"/>
          </a:xfrm>
          <a:prstGeom prst="rect">
            <a:avLst/>
          </a:prstGeom>
          <a:noFill/>
          <a:ln>
            <a:noFill/>
          </a:ln>
        </p:spPr>
      </p:pic>
      <p:pic>
        <p:nvPicPr>
          <p:cNvPr id="1589" name="Google Shape;1589;p140" title="Tekengebied 2.png"/>
          <p:cNvPicPr preferRelativeResize="0"/>
          <p:nvPr/>
        </p:nvPicPr>
        <p:blipFill>
          <a:blip r:embed="rId9">
            <a:alphaModFix/>
          </a:blip>
          <a:stretch>
            <a:fillRect/>
          </a:stretch>
        </p:blipFill>
        <p:spPr>
          <a:xfrm>
            <a:off x="585825" y="1459025"/>
            <a:ext cx="1451849" cy="1814812"/>
          </a:xfrm>
          <a:prstGeom prst="rect">
            <a:avLst/>
          </a:prstGeom>
          <a:noFill/>
          <a:ln>
            <a:noFill/>
          </a:ln>
        </p:spPr>
      </p:pic>
      <p:pic>
        <p:nvPicPr>
          <p:cNvPr id="1590" name="Google Shape;1590;p140" title="Kinto_Carousel_Kinto UN_1.png"/>
          <p:cNvPicPr preferRelativeResize="0"/>
          <p:nvPr/>
        </p:nvPicPr>
        <p:blipFill>
          <a:blip r:embed="rId10">
            <a:alphaModFix/>
          </a:blip>
          <a:stretch>
            <a:fillRect/>
          </a:stretch>
        </p:blipFill>
        <p:spPr>
          <a:xfrm>
            <a:off x="575313" y="1470175"/>
            <a:ext cx="1472874" cy="1841093"/>
          </a:xfrm>
          <a:prstGeom prst="rect">
            <a:avLst/>
          </a:prstGeom>
          <a:noFill/>
          <a:ln>
            <a:noFill/>
          </a:ln>
        </p:spPr>
      </p:pic>
      <p:pic>
        <p:nvPicPr>
          <p:cNvPr id="1591" name="Google Shape;1591;p140" title="Kinto_Carousel_Kinto UN_2.png"/>
          <p:cNvPicPr preferRelativeResize="0"/>
          <p:nvPr/>
        </p:nvPicPr>
        <p:blipFill>
          <a:blip r:embed="rId11">
            <a:alphaModFix/>
          </a:blip>
          <a:stretch>
            <a:fillRect/>
          </a:stretch>
        </p:blipFill>
        <p:spPr>
          <a:xfrm>
            <a:off x="2070863" y="1470175"/>
            <a:ext cx="1472874" cy="1841093"/>
          </a:xfrm>
          <a:prstGeom prst="rect">
            <a:avLst/>
          </a:prstGeom>
          <a:noFill/>
          <a:ln>
            <a:noFill/>
          </a:ln>
        </p:spPr>
      </p:pic>
      <p:sp>
        <p:nvSpPr>
          <p:cNvPr id="1592" name="Google Shape;1592;p140"/>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7" name="Shape 1597"/>
        <p:cNvGrpSpPr/>
        <p:nvPr/>
      </p:nvGrpSpPr>
      <p:grpSpPr>
        <a:xfrm>
          <a:off x="0" y="0"/>
          <a:ext cx="0" cy="0"/>
          <a:chOff x="0" y="0"/>
          <a:chExt cx="0" cy="0"/>
        </a:xfrm>
      </p:grpSpPr>
      <p:pic>
        <p:nvPicPr>
          <p:cNvPr id="1598" name="Google Shape;1598;p14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99" name="Google Shape;1599;p14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00" name="Google Shape;1600;p14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1" name="Google Shape;1601;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602" name="Google Shape;1602;p141"/>
          <p:cNvSpPr txBox="1"/>
          <p:nvPr/>
        </p:nvSpPr>
        <p:spPr>
          <a:xfrm>
            <a:off x="3234025" y="42425"/>
            <a:ext cx="56286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.CAROUSEL 5 ACTIONS </a:t>
            </a:r>
            <a:endParaRPr sz="3000">
              <a:solidFill>
                <a:srgbClr val="00708D"/>
              </a:solidFill>
              <a:latin typeface="Plus Jakarta Sans"/>
              <a:ea typeface="Plus Jakarta Sans"/>
              <a:cs typeface="Plus Jakarta Sans"/>
              <a:sym typeface="Plus Jakarta Sans"/>
            </a:endParaRPr>
          </a:p>
        </p:txBody>
      </p:sp>
      <p:pic>
        <p:nvPicPr>
          <p:cNvPr id="1603" name="Google Shape;1603;p14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04" name="Google Shape;1604;p14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05" name="Google Shape;1605;p141"/>
          <p:cNvPicPr preferRelativeResize="0"/>
          <p:nvPr/>
        </p:nvPicPr>
        <p:blipFill>
          <a:blip r:embed="rId7">
            <a:alphaModFix/>
          </a:blip>
          <a:stretch>
            <a:fillRect/>
          </a:stretch>
        </p:blipFill>
        <p:spPr>
          <a:xfrm>
            <a:off x="534150" y="1196037"/>
            <a:ext cx="1251632" cy="1948575"/>
          </a:xfrm>
          <a:prstGeom prst="rect">
            <a:avLst/>
          </a:prstGeom>
          <a:noFill/>
          <a:ln>
            <a:noFill/>
          </a:ln>
        </p:spPr>
      </p:pic>
      <p:sp>
        <p:nvSpPr>
          <p:cNvPr id="1606" name="Google Shape;1606;p141"/>
          <p:cNvSpPr txBox="1"/>
          <p:nvPr/>
        </p:nvSpPr>
        <p:spPr>
          <a:xfrm>
            <a:off x="4494775" y="3017700"/>
            <a:ext cx="4509900" cy="2207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500">
                <a:solidFill>
                  <a:schemeClr val="dk1"/>
                </a:solidFill>
                <a:latin typeface="Plus Jakarta Sans"/>
                <a:ea typeface="Plus Jakarta Sans"/>
                <a:cs typeface="Plus Jakarta Sans"/>
                <a:sym typeface="Plus Jakarta Sans"/>
              </a:rPr>
              <a:t>COPY</a:t>
            </a:r>
            <a:r>
              <a:rPr lang="nl" sz="1500">
                <a:solidFill>
                  <a:schemeClr val="dk1"/>
                </a:solidFill>
                <a:latin typeface="Plus Jakarta Sans"/>
                <a:ea typeface="Plus Jakarta Sans"/>
                <a:cs typeface="Plus Jakarta Sans"/>
                <a:sym typeface="Plus Jakarta Sans"/>
              </a:rPr>
              <a:t> LI</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The fleet landscape is shifting. Are you steering in the right direction?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Between evolving EU regulations, the electric shift, </a:t>
            </a:r>
            <a:r>
              <a:rPr lang="nl" sz="700">
                <a:solidFill>
                  <a:schemeClr val="dk1"/>
                </a:solidFill>
                <a:latin typeface="Plus Jakarta Sans Light"/>
                <a:ea typeface="Plus Jakarta Sans Light"/>
                <a:cs typeface="Plus Jakarta Sans Light"/>
                <a:sym typeface="Plus Jakarta Sans Light"/>
              </a:rPr>
              <a:t>and</a:t>
            </a:r>
            <a:r>
              <a:rPr lang="nl" sz="700">
                <a:solidFill>
                  <a:schemeClr val="dk1"/>
                </a:solidFill>
                <a:latin typeface="Plus Jakarta Sans Light"/>
                <a:ea typeface="Plus Jakarta Sans Light"/>
                <a:cs typeface="Plus Jakarta Sans Light"/>
                <a:sym typeface="Plus Jakarta Sans Light"/>
              </a:rPr>
              <a:t> the need for a strong supply chain and data integration, the fleet of tomorrow looks very different from the one of today.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We know it can feel overwhelming, but you are not navigating this transformation alone.</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We have identified key actions to help you future-proof your mobility strategy. 👉 Swipe through to discover 5 fleet priorities that will keep your business ahead of the curve.</a:t>
            </a:r>
            <a:endParaRPr sz="7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Which challenge is top of your mind right now? Let's discuss in the comments. 👇</a:t>
            </a:r>
            <a:endParaRPr sz="7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#KINTO </a:t>
            </a:r>
            <a:r>
              <a:rPr lang="nl" sz="700">
                <a:solidFill>
                  <a:schemeClr val="dk1"/>
                </a:solidFill>
                <a:latin typeface="Plus Jakarta Sans Light"/>
                <a:ea typeface="Plus Jakarta Sans Light"/>
                <a:cs typeface="Plus Jakarta Sans Light"/>
                <a:sym typeface="Plus Jakarta Sans Light"/>
              </a:rPr>
              <a:t>#MobilityStrategy #SustainableMobility </a:t>
            </a:r>
            <a:endParaRPr sz="700">
              <a:solidFill>
                <a:schemeClr val="dk1"/>
              </a:solidFill>
              <a:latin typeface="Plus Jakarta Sans Light"/>
              <a:ea typeface="Plus Jakarta Sans Light"/>
              <a:cs typeface="Plus Jakarta Sans Light"/>
              <a:sym typeface="Plus Jakarta Sans Light"/>
            </a:endParaRPr>
          </a:p>
        </p:txBody>
      </p:sp>
      <p:sp>
        <p:nvSpPr>
          <p:cNvPr id="1607" name="Google Shape;1607;p141"/>
          <p:cNvSpPr txBox="1"/>
          <p:nvPr/>
        </p:nvSpPr>
        <p:spPr>
          <a:xfrm>
            <a:off x="1428950" y="1885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608" name="Google Shape;1608;p141" title="KINTO_SoMe_Carrousel_5 Fleet Priorities for 2026.png"/>
          <p:cNvPicPr preferRelativeResize="0"/>
          <p:nvPr/>
        </p:nvPicPr>
        <p:blipFill>
          <a:blip r:embed="rId8">
            <a:alphaModFix/>
          </a:blip>
          <a:stretch>
            <a:fillRect/>
          </a:stretch>
        </p:blipFill>
        <p:spPr>
          <a:xfrm>
            <a:off x="552618" y="1519263"/>
            <a:ext cx="1198467" cy="1498450"/>
          </a:xfrm>
          <a:prstGeom prst="rect">
            <a:avLst/>
          </a:prstGeom>
          <a:noFill/>
          <a:ln>
            <a:noFill/>
          </a:ln>
        </p:spPr>
      </p:pic>
      <p:pic>
        <p:nvPicPr>
          <p:cNvPr id="1609" name="Google Shape;1609;p141" title="KINTO_SoMe_Carrousel_5 Fleet Priorities for 20262.png"/>
          <p:cNvPicPr preferRelativeResize="0"/>
          <p:nvPr/>
        </p:nvPicPr>
        <p:blipFill>
          <a:blip r:embed="rId9">
            <a:alphaModFix/>
          </a:blip>
          <a:stretch>
            <a:fillRect/>
          </a:stretch>
        </p:blipFill>
        <p:spPr>
          <a:xfrm>
            <a:off x="1762268" y="1519263"/>
            <a:ext cx="1198467" cy="1498450"/>
          </a:xfrm>
          <a:prstGeom prst="rect">
            <a:avLst/>
          </a:prstGeom>
          <a:noFill/>
          <a:ln>
            <a:noFill/>
          </a:ln>
        </p:spPr>
      </p:pic>
      <p:pic>
        <p:nvPicPr>
          <p:cNvPr id="1610" name="Google Shape;1610;p141" title="KINTO_SoMe_Carrousel_5 Fleet Priorities for 20263 (1).png"/>
          <p:cNvPicPr preferRelativeResize="0"/>
          <p:nvPr/>
        </p:nvPicPr>
        <p:blipFill>
          <a:blip r:embed="rId10">
            <a:alphaModFix/>
          </a:blip>
          <a:stretch>
            <a:fillRect/>
          </a:stretch>
        </p:blipFill>
        <p:spPr>
          <a:xfrm>
            <a:off x="2971930" y="1501725"/>
            <a:ext cx="1198467" cy="1498450"/>
          </a:xfrm>
          <a:prstGeom prst="rect">
            <a:avLst/>
          </a:prstGeom>
          <a:noFill/>
          <a:ln>
            <a:noFill/>
          </a:ln>
        </p:spPr>
      </p:pic>
      <p:pic>
        <p:nvPicPr>
          <p:cNvPr id="1611" name="Google Shape;1611;p141" title="KINTO_SoMe_Carrousel_5 Fleet Priorities for 20264.png"/>
          <p:cNvPicPr preferRelativeResize="0"/>
          <p:nvPr/>
        </p:nvPicPr>
        <p:blipFill>
          <a:blip r:embed="rId11">
            <a:alphaModFix/>
          </a:blip>
          <a:stretch>
            <a:fillRect/>
          </a:stretch>
        </p:blipFill>
        <p:spPr>
          <a:xfrm>
            <a:off x="4170380" y="1501725"/>
            <a:ext cx="1198467" cy="1498450"/>
          </a:xfrm>
          <a:prstGeom prst="rect">
            <a:avLst/>
          </a:prstGeom>
          <a:noFill/>
          <a:ln>
            <a:noFill/>
          </a:ln>
        </p:spPr>
      </p:pic>
      <p:pic>
        <p:nvPicPr>
          <p:cNvPr id="1612" name="Google Shape;1612;p141" title="KINTO_SoMe_Carrousel_5 Fleet Priorities for 20265.png"/>
          <p:cNvPicPr preferRelativeResize="0"/>
          <p:nvPr/>
        </p:nvPicPr>
        <p:blipFill>
          <a:blip r:embed="rId12">
            <a:alphaModFix/>
          </a:blip>
          <a:stretch>
            <a:fillRect/>
          </a:stretch>
        </p:blipFill>
        <p:spPr>
          <a:xfrm>
            <a:off x="5356543" y="1501725"/>
            <a:ext cx="1198467" cy="1498450"/>
          </a:xfrm>
          <a:prstGeom prst="rect">
            <a:avLst/>
          </a:prstGeom>
          <a:noFill/>
          <a:ln>
            <a:noFill/>
          </a:ln>
        </p:spPr>
      </p:pic>
      <p:pic>
        <p:nvPicPr>
          <p:cNvPr id="1613" name="Google Shape;1613;p141" title="KINTO_SoMe_Carrousel_5 Fleet Priorities for 20266.png"/>
          <p:cNvPicPr preferRelativeResize="0"/>
          <p:nvPr/>
        </p:nvPicPr>
        <p:blipFill>
          <a:blip r:embed="rId13">
            <a:alphaModFix/>
          </a:blip>
          <a:stretch>
            <a:fillRect/>
          </a:stretch>
        </p:blipFill>
        <p:spPr>
          <a:xfrm>
            <a:off x="6554993" y="1501725"/>
            <a:ext cx="1198467" cy="1498450"/>
          </a:xfrm>
          <a:prstGeom prst="rect">
            <a:avLst/>
          </a:prstGeom>
          <a:noFill/>
          <a:ln>
            <a:noFill/>
          </a:ln>
        </p:spPr>
      </p:pic>
      <p:pic>
        <p:nvPicPr>
          <p:cNvPr id="1614" name="Google Shape;1614;p141" title="KINTO_SoMe_Carrousel_5 Fleet Priorities for 20267.png"/>
          <p:cNvPicPr preferRelativeResize="0"/>
          <p:nvPr/>
        </p:nvPicPr>
        <p:blipFill>
          <a:blip r:embed="rId14">
            <a:alphaModFix/>
          </a:blip>
          <a:stretch>
            <a:fillRect/>
          </a:stretch>
        </p:blipFill>
        <p:spPr>
          <a:xfrm>
            <a:off x="7753443" y="1501725"/>
            <a:ext cx="1198467" cy="1498450"/>
          </a:xfrm>
          <a:prstGeom prst="rect">
            <a:avLst/>
          </a:prstGeom>
          <a:noFill/>
          <a:ln>
            <a:noFill/>
          </a:ln>
        </p:spPr>
      </p:pic>
      <p:pic>
        <p:nvPicPr>
          <p:cNvPr id="1615" name="Google Shape;1615;p141" title="KINTO_SoMe_Carrousel_5 Fleet Priorities for 20264.png"/>
          <p:cNvPicPr preferRelativeResize="0"/>
          <p:nvPr/>
        </p:nvPicPr>
        <p:blipFill>
          <a:blip r:embed="rId15">
            <a:alphaModFix/>
          </a:blip>
          <a:stretch>
            <a:fillRect/>
          </a:stretch>
        </p:blipFill>
        <p:spPr>
          <a:xfrm>
            <a:off x="4181600" y="1519277"/>
            <a:ext cx="1198451" cy="14984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0" name="Shape 1620"/>
        <p:cNvGrpSpPr/>
        <p:nvPr/>
      </p:nvGrpSpPr>
      <p:grpSpPr>
        <a:xfrm>
          <a:off x="0" y="0"/>
          <a:ext cx="0" cy="0"/>
          <a:chOff x="0" y="0"/>
          <a:chExt cx="0" cy="0"/>
        </a:xfrm>
      </p:grpSpPr>
      <p:pic>
        <p:nvPicPr>
          <p:cNvPr id="1621" name="Google Shape;1621;p14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22" name="Google Shape;1622;p14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23" name="Google Shape;1623;p14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24" name="Google Shape;1624;p14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pic>
        <p:nvPicPr>
          <p:cNvPr id="1625" name="Google Shape;1625;p14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26" name="Google Shape;1626;p14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627" name="Google Shape;1627;p142"/>
          <p:cNvSpPr txBox="1"/>
          <p:nvPr/>
        </p:nvSpPr>
        <p:spPr>
          <a:xfrm>
            <a:off x="3131125" y="47725"/>
            <a:ext cx="57282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.CAROUSEL 5 ACTIONS </a:t>
            </a:r>
            <a:endParaRPr sz="3000">
              <a:solidFill>
                <a:srgbClr val="00708D"/>
              </a:solidFill>
              <a:latin typeface="Plus Jakarta Sans"/>
              <a:ea typeface="Plus Jakarta Sans"/>
              <a:cs typeface="Plus Jakarta Sans"/>
              <a:sym typeface="Plus Jakarta Sans"/>
            </a:endParaRPr>
          </a:p>
        </p:txBody>
      </p:sp>
      <p:sp>
        <p:nvSpPr>
          <p:cNvPr id="1628" name="Google Shape;1628;p142"/>
          <p:cNvSpPr txBox="1"/>
          <p:nvPr/>
        </p:nvSpPr>
        <p:spPr>
          <a:xfrm>
            <a:off x="4126100" y="3048625"/>
            <a:ext cx="4772100" cy="3228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500">
                <a:solidFill>
                  <a:schemeClr val="dk1"/>
                </a:solidFill>
                <a:latin typeface="Plus Jakarta Sans"/>
                <a:ea typeface="Plus Jakarta Sans"/>
                <a:cs typeface="Plus Jakarta Sans"/>
                <a:sym typeface="Plus Jakarta Sans"/>
              </a:rPr>
              <a:t>COPY IG</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The fleet of tomorrow is being built today. 🏗️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Between evolving EU regulations, the electric shift, and the need for a strong supply chain and data integration, we have identified key actions to help you future-proof your mobility strategy.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 Swipe through to discover 5 fleet priorities that every forward-thinking business needs to know.</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700">
                <a:solidFill>
                  <a:schemeClr val="dk1"/>
                </a:solidFill>
                <a:latin typeface="Plus Jakarta Sans Light"/>
                <a:ea typeface="Plus Jakarta Sans Light"/>
                <a:cs typeface="Plus Jakarta Sans Light"/>
                <a:sym typeface="Plus Jakarta Sans Light"/>
              </a:rPr>
              <a:t>Which of these is your biggest challenge? </a:t>
            </a:r>
            <a:r>
              <a:rPr lang="nl" sz="700">
                <a:solidFill>
                  <a:schemeClr val="dk1"/>
                </a:solidFill>
                <a:latin typeface="Plus Jakarta Sans Light"/>
                <a:ea typeface="Plus Jakarta Sans Light"/>
                <a:cs typeface="Plus Jakarta Sans Light"/>
                <a:sym typeface="Plus Jakarta Sans Light"/>
              </a:rPr>
              <a:t>Let us know in the comments.</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7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700">
                <a:solidFill>
                  <a:schemeClr val="dk1"/>
                </a:solidFill>
                <a:latin typeface="Plus Jakarta Sans Light"/>
                <a:ea typeface="Plus Jakarta Sans Light"/>
                <a:cs typeface="Plus Jakarta Sans Light"/>
                <a:sym typeface="Plus Jakarta Sans Light"/>
              </a:rPr>
              <a:t>#KINTO #MobilityStrategy #SustainableMobility</a:t>
            </a:r>
            <a:endParaRPr sz="700">
              <a:solidFill>
                <a:schemeClr val="dk1"/>
              </a:solidFill>
              <a:latin typeface="Plus Jakarta Sans Light"/>
              <a:ea typeface="Plus Jakarta Sans Light"/>
              <a:cs typeface="Plus Jakarta Sans Light"/>
              <a:sym typeface="Plus Jakarta Sans Light"/>
            </a:endParaRPr>
          </a:p>
        </p:txBody>
      </p:sp>
      <p:sp>
        <p:nvSpPr>
          <p:cNvPr id="1629" name="Google Shape;1629;p142"/>
          <p:cNvSpPr txBox="1"/>
          <p:nvPr/>
        </p:nvSpPr>
        <p:spPr>
          <a:xfrm>
            <a:off x="2225450" y="15010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630" name="Google Shape;1630;p142"/>
          <p:cNvPicPr preferRelativeResize="0"/>
          <p:nvPr/>
        </p:nvPicPr>
        <p:blipFill>
          <a:blip r:embed="rId7">
            <a:alphaModFix/>
          </a:blip>
          <a:stretch>
            <a:fillRect/>
          </a:stretch>
        </p:blipFill>
        <p:spPr>
          <a:xfrm>
            <a:off x="534150" y="1196037"/>
            <a:ext cx="1251632" cy="1948575"/>
          </a:xfrm>
          <a:prstGeom prst="rect">
            <a:avLst/>
          </a:prstGeom>
          <a:noFill/>
          <a:ln>
            <a:noFill/>
          </a:ln>
        </p:spPr>
      </p:pic>
      <p:pic>
        <p:nvPicPr>
          <p:cNvPr id="1631" name="Google Shape;1631;p142" title="KINTO_SoMe_Carrousel_5 Fleet Priorities for 2026.png"/>
          <p:cNvPicPr preferRelativeResize="0"/>
          <p:nvPr/>
        </p:nvPicPr>
        <p:blipFill>
          <a:blip r:embed="rId8">
            <a:alphaModFix/>
          </a:blip>
          <a:stretch>
            <a:fillRect/>
          </a:stretch>
        </p:blipFill>
        <p:spPr>
          <a:xfrm>
            <a:off x="552618" y="1519263"/>
            <a:ext cx="1198467" cy="1498450"/>
          </a:xfrm>
          <a:prstGeom prst="rect">
            <a:avLst/>
          </a:prstGeom>
          <a:noFill/>
          <a:ln>
            <a:noFill/>
          </a:ln>
        </p:spPr>
      </p:pic>
      <p:pic>
        <p:nvPicPr>
          <p:cNvPr id="1632" name="Google Shape;1632;p142" title="KINTO_SoMe_Carrousel_5 Fleet Priorities for 20262.png"/>
          <p:cNvPicPr preferRelativeResize="0"/>
          <p:nvPr/>
        </p:nvPicPr>
        <p:blipFill>
          <a:blip r:embed="rId9">
            <a:alphaModFix/>
          </a:blip>
          <a:stretch>
            <a:fillRect/>
          </a:stretch>
        </p:blipFill>
        <p:spPr>
          <a:xfrm>
            <a:off x="1762268" y="1519263"/>
            <a:ext cx="1198467" cy="1498450"/>
          </a:xfrm>
          <a:prstGeom prst="rect">
            <a:avLst/>
          </a:prstGeom>
          <a:noFill/>
          <a:ln>
            <a:noFill/>
          </a:ln>
        </p:spPr>
      </p:pic>
      <p:pic>
        <p:nvPicPr>
          <p:cNvPr id="1633" name="Google Shape;1633;p142" title="KINTO_SoMe_Carrousel_5 Fleet Priorities for 20263 (1).png"/>
          <p:cNvPicPr preferRelativeResize="0"/>
          <p:nvPr/>
        </p:nvPicPr>
        <p:blipFill>
          <a:blip r:embed="rId10">
            <a:alphaModFix/>
          </a:blip>
          <a:stretch>
            <a:fillRect/>
          </a:stretch>
        </p:blipFill>
        <p:spPr>
          <a:xfrm>
            <a:off x="2971930" y="1501725"/>
            <a:ext cx="1198467" cy="1498450"/>
          </a:xfrm>
          <a:prstGeom prst="rect">
            <a:avLst/>
          </a:prstGeom>
          <a:noFill/>
          <a:ln>
            <a:noFill/>
          </a:ln>
        </p:spPr>
      </p:pic>
      <p:pic>
        <p:nvPicPr>
          <p:cNvPr id="1634" name="Google Shape;1634;p142" title="KINTO_SoMe_Carrousel_5 Fleet Priorities for 20264.png"/>
          <p:cNvPicPr preferRelativeResize="0"/>
          <p:nvPr/>
        </p:nvPicPr>
        <p:blipFill>
          <a:blip r:embed="rId11">
            <a:alphaModFix/>
          </a:blip>
          <a:stretch>
            <a:fillRect/>
          </a:stretch>
        </p:blipFill>
        <p:spPr>
          <a:xfrm>
            <a:off x="4170380" y="1501725"/>
            <a:ext cx="1198467" cy="1498450"/>
          </a:xfrm>
          <a:prstGeom prst="rect">
            <a:avLst/>
          </a:prstGeom>
          <a:noFill/>
          <a:ln>
            <a:noFill/>
          </a:ln>
        </p:spPr>
      </p:pic>
      <p:pic>
        <p:nvPicPr>
          <p:cNvPr id="1635" name="Google Shape;1635;p142" title="KINTO_SoMe_Carrousel_5 Fleet Priorities for 20265.png"/>
          <p:cNvPicPr preferRelativeResize="0"/>
          <p:nvPr/>
        </p:nvPicPr>
        <p:blipFill>
          <a:blip r:embed="rId12">
            <a:alphaModFix/>
          </a:blip>
          <a:stretch>
            <a:fillRect/>
          </a:stretch>
        </p:blipFill>
        <p:spPr>
          <a:xfrm>
            <a:off x="5356543" y="1501725"/>
            <a:ext cx="1198467" cy="1498450"/>
          </a:xfrm>
          <a:prstGeom prst="rect">
            <a:avLst/>
          </a:prstGeom>
          <a:noFill/>
          <a:ln>
            <a:noFill/>
          </a:ln>
        </p:spPr>
      </p:pic>
      <p:pic>
        <p:nvPicPr>
          <p:cNvPr id="1636" name="Google Shape;1636;p142" title="KINTO_SoMe_Carrousel_5 Fleet Priorities for 20266.png"/>
          <p:cNvPicPr preferRelativeResize="0"/>
          <p:nvPr/>
        </p:nvPicPr>
        <p:blipFill>
          <a:blip r:embed="rId13">
            <a:alphaModFix/>
          </a:blip>
          <a:stretch>
            <a:fillRect/>
          </a:stretch>
        </p:blipFill>
        <p:spPr>
          <a:xfrm>
            <a:off x="6554993" y="1501725"/>
            <a:ext cx="1198467" cy="1498450"/>
          </a:xfrm>
          <a:prstGeom prst="rect">
            <a:avLst/>
          </a:prstGeom>
          <a:noFill/>
          <a:ln>
            <a:noFill/>
          </a:ln>
        </p:spPr>
      </p:pic>
      <p:pic>
        <p:nvPicPr>
          <p:cNvPr id="1637" name="Google Shape;1637;p142" title="KINTO_SoMe_Carrousel_5 Fleet Priorities for 20267.png"/>
          <p:cNvPicPr preferRelativeResize="0"/>
          <p:nvPr/>
        </p:nvPicPr>
        <p:blipFill>
          <a:blip r:embed="rId14">
            <a:alphaModFix/>
          </a:blip>
          <a:stretch>
            <a:fillRect/>
          </a:stretch>
        </p:blipFill>
        <p:spPr>
          <a:xfrm>
            <a:off x="7753443" y="1501725"/>
            <a:ext cx="1198467" cy="1498450"/>
          </a:xfrm>
          <a:prstGeom prst="rect">
            <a:avLst/>
          </a:prstGeom>
          <a:noFill/>
          <a:ln>
            <a:noFill/>
          </a:ln>
        </p:spPr>
      </p:pic>
      <p:pic>
        <p:nvPicPr>
          <p:cNvPr id="1638" name="Google Shape;1638;p142" title="KINTO_SoMe_Carrousel_5 Fleet Priorities for 20264.png"/>
          <p:cNvPicPr preferRelativeResize="0"/>
          <p:nvPr/>
        </p:nvPicPr>
        <p:blipFill>
          <a:blip r:embed="rId15">
            <a:alphaModFix/>
          </a:blip>
          <a:stretch>
            <a:fillRect/>
          </a:stretch>
        </p:blipFill>
        <p:spPr>
          <a:xfrm>
            <a:off x="4181600" y="1519277"/>
            <a:ext cx="1198451" cy="14984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3" name="Shape 1643"/>
        <p:cNvGrpSpPr/>
        <p:nvPr/>
      </p:nvGrpSpPr>
      <p:grpSpPr>
        <a:xfrm>
          <a:off x="0" y="0"/>
          <a:ext cx="0" cy="0"/>
          <a:chOff x="0" y="0"/>
          <a:chExt cx="0" cy="0"/>
        </a:xfrm>
      </p:grpSpPr>
      <p:pic>
        <p:nvPicPr>
          <p:cNvPr id="1644" name="Google Shape;1644;p14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45" name="Google Shape;1645;p14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46" name="Google Shape;1646;p14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7" name="Google Shape;1647;p14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pic>
        <p:nvPicPr>
          <p:cNvPr id="1648" name="Google Shape;1648;p14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49" name="Google Shape;1649;p14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650" name="Google Shape;1650;p143"/>
          <p:cNvSpPr txBox="1"/>
          <p:nvPr/>
        </p:nvSpPr>
        <p:spPr>
          <a:xfrm>
            <a:off x="3336325" y="3950"/>
            <a:ext cx="55032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.CAROUSEL 5 ACTIONS </a:t>
            </a:r>
            <a:endParaRPr sz="3000">
              <a:solidFill>
                <a:srgbClr val="00708D"/>
              </a:solidFill>
              <a:latin typeface="Plus Jakarta Sans"/>
              <a:ea typeface="Plus Jakarta Sans"/>
              <a:cs typeface="Plus Jakarta Sans"/>
              <a:sym typeface="Plus Jakarta Sans"/>
            </a:endParaRPr>
          </a:p>
        </p:txBody>
      </p:sp>
      <p:sp>
        <p:nvSpPr>
          <p:cNvPr id="1651" name="Google Shape;1651;p143"/>
          <p:cNvSpPr txBox="1"/>
          <p:nvPr/>
        </p:nvSpPr>
        <p:spPr>
          <a:xfrm>
            <a:off x="4276150" y="2944225"/>
            <a:ext cx="4772100" cy="3022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800">
                <a:solidFill>
                  <a:schemeClr val="dk1"/>
                </a:solidFill>
                <a:latin typeface="Plus Jakarta Sans Light"/>
                <a:ea typeface="Plus Jakarta Sans Light"/>
                <a:cs typeface="Plus Jakarta Sans Light"/>
                <a:sym typeface="Plus Jakarta Sans Light"/>
              </a:rPr>
              <a:t>Is your fleet ready for what’s next? 🚗 ⚡</a:t>
            </a:r>
            <a:endParaRPr sz="8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800">
                <a:solidFill>
                  <a:schemeClr val="dk1"/>
                </a:solidFill>
                <a:latin typeface="Plus Jakarta Sans Light"/>
                <a:ea typeface="Plus Jakarta Sans Light"/>
                <a:cs typeface="Plus Jakarta Sans Light"/>
                <a:sym typeface="Plus Jakarta Sans Light"/>
              </a:rPr>
              <a:t>Managing a fleet used to be about vehicles. Now, it’s also about flexible and sustainable energy, cost efficiency, strong supply chains and data integration. </a:t>
            </a:r>
            <a:endParaRPr sz="8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800">
                <a:solidFill>
                  <a:schemeClr val="dk1"/>
                </a:solidFill>
                <a:latin typeface="Plus Jakarta Sans Light"/>
                <a:ea typeface="Plus Jakarta Sans Light"/>
                <a:cs typeface="Plus Jakarta Sans Light"/>
                <a:sym typeface="Plus Jakarta Sans Light"/>
              </a:rPr>
              <a:t>To help you navigate the changes coming your way, we’ve put together a shortlist of essential actions for the fleet of tomorrow.</a:t>
            </a:r>
            <a:endParaRPr sz="8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800">
                <a:solidFill>
                  <a:schemeClr val="dk1"/>
                </a:solidFill>
                <a:latin typeface="Plus Jakarta Sans Light"/>
                <a:ea typeface="Plus Jakarta Sans Light"/>
                <a:cs typeface="Plus Jakarta Sans Light"/>
                <a:sym typeface="Plus Jakarta Sans Light"/>
              </a:rPr>
              <a:t>Swipe to see the 5 steps you should be thinking about right now to stay efficient and compliant.</a:t>
            </a:r>
            <a:endParaRPr sz="8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8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800">
                <a:solidFill>
                  <a:schemeClr val="dk1"/>
                </a:solidFill>
                <a:latin typeface="Plus Jakarta Sans Light"/>
                <a:ea typeface="Plus Jakarta Sans Light"/>
                <a:cs typeface="Plus Jakarta Sans Light"/>
                <a:sym typeface="Plus Jakarta Sans Light"/>
              </a:rPr>
              <a:t>💡 Save this post and </a:t>
            </a:r>
            <a:r>
              <a:rPr lang="nl" sz="800">
                <a:solidFill>
                  <a:schemeClr val="dk1"/>
                </a:solidFill>
                <a:latin typeface="Plus Jakarta Sans Light"/>
                <a:ea typeface="Plus Jakarta Sans Light"/>
                <a:cs typeface="Plus Jakarta Sans Light"/>
                <a:sym typeface="Plus Jakarta Sans Light"/>
              </a:rPr>
              <a:t>j</a:t>
            </a:r>
            <a:r>
              <a:rPr lang="nl" sz="800">
                <a:solidFill>
                  <a:schemeClr val="dk1"/>
                </a:solidFill>
                <a:latin typeface="Plus Jakarta Sans Light"/>
                <a:ea typeface="Plus Jakarta Sans Light"/>
                <a:cs typeface="Plus Jakarta Sans Light"/>
                <a:sym typeface="Plus Jakarta Sans Light"/>
              </a:rPr>
              <a:t>oin the KINTO community.</a:t>
            </a:r>
            <a:endParaRPr sz="800">
              <a:solidFill>
                <a:schemeClr val="dk1"/>
              </a:solidFill>
              <a:latin typeface="Plus Jakarta Sans Light"/>
              <a:ea typeface="Plus Jakarta Sans Light"/>
              <a:cs typeface="Plus Jakarta Sans Light"/>
              <a:sym typeface="Plus Jakarta Sans Light"/>
            </a:endParaRPr>
          </a:p>
        </p:txBody>
      </p:sp>
      <p:sp>
        <p:nvSpPr>
          <p:cNvPr id="1652" name="Google Shape;1652;p143"/>
          <p:cNvSpPr txBox="1"/>
          <p:nvPr/>
        </p:nvSpPr>
        <p:spPr>
          <a:xfrm>
            <a:off x="1741550" y="15010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653" name="Google Shape;1653;p143"/>
          <p:cNvPicPr preferRelativeResize="0"/>
          <p:nvPr/>
        </p:nvPicPr>
        <p:blipFill>
          <a:blip r:embed="rId7">
            <a:alphaModFix/>
          </a:blip>
          <a:stretch>
            <a:fillRect/>
          </a:stretch>
        </p:blipFill>
        <p:spPr>
          <a:xfrm>
            <a:off x="534150" y="1196037"/>
            <a:ext cx="1251632" cy="1948575"/>
          </a:xfrm>
          <a:prstGeom prst="rect">
            <a:avLst/>
          </a:prstGeom>
          <a:noFill/>
          <a:ln>
            <a:noFill/>
          </a:ln>
        </p:spPr>
      </p:pic>
      <p:pic>
        <p:nvPicPr>
          <p:cNvPr id="1654" name="Google Shape;1654;p143" title="KINTO_SoMe_Carrousel_5 Fleet Priorities for 2026.png"/>
          <p:cNvPicPr preferRelativeResize="0"/>
          <p:nvPr/>
        </p:nvPicPr>
        <p:blipFill>
          <a:blip r:embed="rId8">
            <a:alphaModFix/>
          </a:blip>
          <a:stretch>
            <a:fillRect/>
          </a:stretch>
        </p:blipFill>
        <p:spPr>
          <a:xfrm>
            <a:off x="552618" y="1519263"/>
            <a:ext cx="1198467" cy="1498450"/>
          </a:xfrm>
          <a:prstGeom prst="rect">
            <a:avLst/>
          </a:prstGeom>
          <a:noFill/>
          <a:ln>
            <a:noFill/>
          </a:ln>
        </p:spPr>
      </p:pic>
      <p:pic>
        <p:nvPicPr>
          <p:cNvPr id="1655" name="Google Shape;1655;p143" title="KINTO_SoMe_Carrousel_5 Fleet Priorities for 20262.png"/>
          <p:cNvPicPr preferRelativeResize="0"/>
          <p:nvPr/>
        </p:nvPicPr>
        <p:blipFill>
          <a:blip r:embed="rId9">
            <a:alphaModFix/>
          </a:blip>
          <a:stretch>
            <a:fillRect/>
          </a:stretch>
        </p:blipFill>
        <p:spPr>
          <a:xfrm>
            <a:off x="1762268" y="1519263"/>
            <a:ext cx="1198467" cy="1498450"/>
          </a:xfrm>
          <a:prstGeom prst="rect">
            <a:avLst/>
          </a:prstGeom>
          <a:noFill/>
          <a:ln>
            <a:noFill/>
          </a:ln>
        </p:spPr>
      </p:pic>
      <p:pic>
        <p:nvPicPr>
          <p:cNvPr id="1656" name="Google Shape;1656;p143" title="KINTO_SoMe_Carrousel_5 Fleet Priorities for 20263 (1).png"/>
          <p:cNvPicPr preferRelativeResize="0"/>
          <p:nvPr/>
        </p:nvPicPr>
        <p:blipFill>
          <a:blip r:embed="rId10">
            <a:alphaModFix/>
          </a:blip>
          <a:stretch>
            <a:fillRect/>
          </a:stretch>
        </p:blipFill>
        <p:spPr>
          <a:xfrm>
            <a:off x="2971930" y="1501725"/>
            <a:ext cx="1198467" cy="1498450"/>
          </a:xfrm>
          <a:prstGeom prst="rect">
            <a:avLst/>
          </a:prstGeom>
          <a:noFill/>
          <a:ln>
            <a:noFill/>
          </a:ln>
        </p:spPr>
      </p:pic>
      <p:pic>
        <p:nvPicPr>
          <p:cNvPr id="1657" name="Google Shape;1657;p143" title="KINTO_SoMe_Carrousel_5 Fleet Priorities for 20264.png"/>
          <p:cNvPicPr preferRelativeResize="0"/>
          <p:nvPr/>
        </p:nvPicPr>
        <p:blipFill>
          <a:blip r:embed="rId11">
            <a:alphaModFix/>
          </a:blip>
          <a:stretch>
            <a:fillRect/>
          </a:stretch>
        </p:blipFill>
        <p:spPr>
          <a:xfrm>
            <a:off x="4170380" y="1501725"/>
            <a:ext cx="1198467" cy="1498450"/>
          </a:xfrm>
          <a:prstGeom prst="rect">
            <a:avLst/>
          </a:prstGeom>
          <a:noFill/>
          <a:ln>
            <a:noFill/>
          </a:ln>
        </p:spPr>
      </p:pic>
      <p:pic>
        <p:nvPicPr>
          <p:cNvPr id="1658" name="Google Shape;1658;p143" title="KINTO_SoMe_Carrousel_5 Fleet Priorities for 20265.png"/>
          <p:cNvPicPr preferRelativeResize="0"/>
          <p:nvPr/>
        </p:nvPicPr>
        <p:blipFill>
          <a:blip r:embed="rId12">
            <a:alphaModFix/>
          </a:blip>
          <a:stretch>
            <a:fillRect/>
          </a:stretch>
        </p:blipFill>
        <p:spPr>
          <a:xfrm>
            <a:off x="5356543" y="1501725"/>
            <a:ext cx="1198467" cy="1498450"/>
          </a:xfrm>
          <a:prstGeom prst="rect">
            <a:avLst/>
          </a:prstGeom>
          <a:noFill/>
          <a:ln>
            <a:noFill/>
          </a:ln>
        </p:spPr>
      </p:pic>
      <p:pic>
        <p:nvPicPr>
          <p:cNvPr id="1659" name="Google Shape;1659;p143" title="KINTO_SoMe_Carrousel_5 Fleet Priorities for 20266.png"/>
          <p:cNvPicPr preferRelativeResize="0"/>
          <p:nvPr/>
        </p:nvPicPr>
        <p:blipFill>
          <a:blip r:embed="rId13">
            <a:alphaModFix/>
          </a:blip>
          <a:stretch>
            <a:fillRect/>
          </a:stretch>
        </p:blipFill>
        <p:spPr>
          <a:xfrm>
            <a:off x="6554993" y="1501725"/>
            <a:ext cx="1198467" cy="1498450"/>
          </a:xfrm>
          <a:prstGeom prst="rect">
            <a:avLst/>
          </a:prstGeom>
          <a:noFill/>
          <a:ln>
            <a:noFill/>
          </a:ln>
        </p:spPr>
      </p:pic>
      <p:pic>
        <p:nvPicPr>
          <p:cNvPr id="1660" name="Google Shape;1660;p143" title="KINTO_SoMe_Carrousel_5 Fleet Priorities for 20267.png"/>
          <p:cNvPicPr preferRelativeResize="0"/>
          <p:nvPr/>
        </p:nvPicPr>
        <p:blipFill>
          <a:blip r:embed="rId14">
            <a:alphaModFix/>
          </a:blip>
          <a:stretch>
            <a:fillRect/>
          </a:stretch>
        </p:blipFill>
        <p:spPr>
          <a:xfrm>
            <a:off x="7753443" y="1501725"/>
            <a:ext cx="1198467" cy="1498450"/>
          </a:xfrm>
          <a:prstGeom prst="rect">
            <a:avLst/>
          </a:prstGeom>
          <a:noFill/>
          <a:ln>
            <a:noFill/>
          </a:ln>
        </p:spPr>
      </p:pic>
      <p:pic>
        <p:nvPicPr>
          <p:cNvPr id="1661" name="Google Shape;1661;p143" title="KINTO_SoMe_Carrousel_5 Fleet Priorities for 20264.png"/>
          <p:cNvPicPr preferRelativeResize="0"/>
          <p:nvPr/>
        </p:nvPicPr>
        <p:blipFill>
          <a:blip r:embed="rId15">
            <a:alphaModFix/>
          </a:blip>
          <a:stretch>
            <a:fillRect/>
          </a:stretch>
        </p:blipFill>
        <p:spPr>
          <a:xfrm>
            <a:off x="4181600" y="1519277"/>
            <a:ext cx="1198451" cy="14984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5" name="Shape 1665"/>
        <p:cNvGrpSpPr/>
        <p:nvPr/>
      </p:nvGrpSpPr>
      <p:grpSpPr>
        <a:xfrm>
          <a:off x="0" y="0"/>
          <a:ext cx="0" cy="0"/>
          <a:chOff x="0" y="0"/>
          <a:chExt cx="0" cy="0"/>
        </a:xfrm>
      </p:grpSpPr>
      <p:pic>
        <p:nvPicPr>
          <p:cNvPr id="1666" name="Google Shape;1666;p144"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667" name="Google Shape;1667;p144"/>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668" name="Google Shape;1668;p144"/>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3" name="Shape 1673"/>
        <p:cNvGrpSpPr/>
        <p:nvPr/>
      </p:nvGrpSpPr>
      <p:grpSpPr>
        <a:xfrm>
          <a:off x="0" y="0"/>
          <a:ext cx="0" cy="0"/>
          <a:chOff x="0" y="0"/>
          <a:chExt cx="0" cy="0"/>
        </a:xfrm>
      </p:grpSpPr>
      <p:pic>
        <p:nvPicPr>
          <p:cNvPr id="1674" name="Google Shape;1674;p14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75" name="Google Shape;1675;p14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76" name="Google Shape;1676;p14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7" name="Google Shape;1677;p14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678" name="Google Shape;1678;p14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RENT</a:t>
            </a:r>
            <a:endParaRPr sz="3000">
              <a:solidFill>
                <a:schemeClr val="lt1"/>
              </a:solidFill>
              <a:latin typeface="Plus Jakarta Sans"/>
              <a:ea typeface="Plus Jakarta Sans"/>
              <a:cs typeface="Plus Jakarta Sans"/>
              <a:sym typeface="Plus Jakarta Sans"/>
            </a:endParaRPr>
          </a:p>
        </p:txBody>
      </p:sp>
      <p:sp>
        <p:nvSpPr>
          <p:cNvPr id="1679" name="Google Shape;1679;p145"/>
          <p:cNvSpPr txBox="1"/>
          <p:nvPr/>
        </p:nvSpPr>
        <p:spPr>
          <a:xfrm>
            <a:off x="602150" y="101187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a:t>
            </a:r>
            <a:r>
              <a:rPr lang="nl" sz="1800">
                <a:solidFill>
                  <a:schemeClr val="lt1"/>
                </a:solidFill>
                <a:latin typeface="Plus Jakarta Sans Light"/>
                <a:ea typeface="Plus Jakarta Sans Light"/>
                <a:cs typeface="Plus Jakarta Sans Light"/>
                <a:sym typeface="Plus Jakarta Sans Light"/>
              </a:rPr>
              <a:t>LI</a:t>
            </a:r>
            <a:r>
              <a:rPr lang="nl" sz="18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Business moves fast. Sometimes, that means a sudden trip with colleagues or welcoming an expat for a temporary project.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that point, you just need a reliable ride for the mission at hand.</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KINTO’s  renting solutions, you get flexible access to vehicles like the Toyota Yaris—perfect for city meetings or short-term stays.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Rent for a few days, a few weeks, or a few months. It's mobility that adapts to your schedule, not the other way around.</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a:t>
            </a:r>
            <a:r>
              <a:rPr lang="nl" sz="1000">
                <a:solidFill>
                  <a:schemeClr val="lt1"/>
                </a:solidFill>
                <a:latin typeface="Plus Jakarta Sans Light"/>
                <a:ea typeface="Plus Jakarta Sans Light"/>
                <a:cs typeface="Plus Jakarta Sans Light"/>
                <a:sym typeface="Plus Jakarta Sans Light"/>
              </a:rPr>
              <a:t>#SustainableMobility #Renting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80" name="Google Shape;1680;p14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81" name="Google Shape;1681;p14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82" name="Google Shape;1682;p145"/>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83" name="Google Shape;1683;p145"/>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684" name="Google Shape;1684;p145" title="Scherm­afbeelding 2025-12-01 om 09.11.57.png"/>
          <p:cNvPicPr preferRelativeResize="0"/>
          <p:nvPr/>
        </p:nvPicPr>
        <p:blipFill>
          <a:blip r:embed="rId8">
            <a:alphaModFix/>
          </a:blip>
          <a:stretch>
            <a:fillRect/>
          </a:stretch>
        </p:blipFill>
        <p:spPr>
          <a:xfrm>
            <a:off x="5971000" y="1070701"/>
            <a:ext cx="2531474" cy="315214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9" name="Shape 1689"/>
        <p:cNvGrpSpPr/>
        <p:nvPr/>
      </p:nvGrpSpPr>
      <p:grpSpPr>
        <a:xfrm>
          <a:off x="0" y="0"/>
          <a:ext cx="0" cy="0"/>
          <a:chOff x="0" y="0"/>
          <a:chExt cx="0" cy="0"/>
        </a:xfrm>
      </p:grpSpPr>
      <p:pic>
        <p:nvPicPr>
          <p:cNvPr id="1690" name="Google Shape;1690;p14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91" name="Google Shape;1691;p14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92" name="Google Shape;1692;p14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3" name="Google Shape;1693;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694" name="Google Shape;1694;p146"/>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RENT</a:t>
            </a:r>
            <a:endParaRPr sz="3000">
              <a:solidFill>
                <a:schemeClr val="lt1"/>
              </a:solidFill>
              <a:latin typeface="Plus Jakarta Sans"/>
              <a:ea typeface="Plus Jakarta Sans"/>
              <a:cs typeface="Plus Jakarta Sans"/>
              <a:sym typeface="Plus Jakarta Sans"/>
            </a:endParaRPr>
          </a:p>
        </p:txBody>
      </p:sp>
      <p:sp>
        <p:nvSpPr>
          <p:cNvPr id="1695" name="Google Shape;1695;p146"/>
          <p:cNvSpPr txBox="1"/>
          <p:nvPr/>
        </p:nvSpPr>
        <p:spPr>
          <a:xfrm>
            <a:off x="552625" y="1226600"/>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Sudden team trip? Welcoming an expat for a project?  </a:t>
            </a: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You don't need a long-term contract to keep them moving. With KINTO’s flexible renting solutions, you can grab a Toyota Yaris for a few days, weeks, or months.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#FlexibleMobility #ToyotaYaris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96" name="Google Shape;1696;p14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97" name="Google Shape;1697;p14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98" name="Google Shape;1698;p146"/>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699" name="Google Shape;1699;p146"/>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700" name="Google Shape;1700;p146" title="Scherm­afbeelding 2025-12-01 om 09.11.57.png"/>
          <p:cNvPicPr preferRelativeResize="0"/>
          <p:nvPr/>
        </p:nvPicPr>
        <p:blipFill>
          <a:blip r:embed="rId8">
            <a:alphaModFix/>
          </a:blip>
          <a:stretch>
            <a:fillRect/>
          </a:stretch>
        </p:blipFill>
        <p:spPr>
          <a:xfrm>
            <a:off x="5971000" y="1070701"/>
            <a:ext cx="2531474" cy="315214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pic>
        <p:nvPicPr>
          <p:cNvPr id="1706" name="Google Shape;1706;p14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07" name="Google Shape;1707;p14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08" name="Google Shape;1708;p14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9" name="Google Shape;1709;p14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710" name="Google Shape;1710;p14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RENT</a:t>
            </a:r>
            <a:endParaRPr sz="3000">
              <a:solidFill>
                <a:schemeClr val="lt1"/>
              </a:solidFill>
              <a:latin typeface="Plus Jakarta Sans"/>
              <a:ea typeface="Plus Jakarta Sans"/>
              <a:cs typeface="Plus Jakarta Sans"/>
              <a:sym typeface="Plus Jakarta Sans"/>
            </a:endParaRPr>
          </a:p>
        </p:txBody>
      </p:sp>
      <p:sp>
        <p:nvSpPr>
          <p:cNvPr id="1711" name="Google Shape;1711;p147"/>
          <p:cNvSpPr txBox="1"/>
          <p:nvPr/>
        </p:nvSpPr>
        <p:spPr>
          <a:xfrm>
            <a:off x="552625" y="113502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Sudden team trip? Welcoming an expat for a project?  🚗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You don't need a long-term contract to keep them moving. With KINTO’s flexible renting solutions, you can grab a Toyota Yaris for a few days, weeks, or months.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712" name="Google Shape;1712;p14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13" name="Google Shape;1713;p14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714" name="Google Shape;1714;p14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715" name="Google Shape;1715;p147"/>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716" name="Google Shape;1716;p147" title="Scherm­afbeelding 2025-12-01 om 09.11.57.png"/>
          <p:cNvPicPr preferRelativeResize="0"/>
          <p:nvPr/>
        </p:nvPicPr>
        <p:blipFill>
          <a:blip r:embed="rId8">
            <a:alphaModFix/>
          </a:blip>
          <a:stretch>
            <a:fillRect/>
          </a:stretch>
        </p:blipFill>
        <p:spPr>
          <a:xfrm>
            <a:off x="5971000" y="1070701"/>
            <a:ext cx="2531474" cy="315214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1" name="Shape 1721"/>
        <p:cNvGrpSpPr/>
        <p:nvPr/>
      </p:nvGrpSpPr>
      <p:grpSpPr>
        <a:xfrm>
          <a:off x="0" y="0"/>
          <a:ext cx="0" cy="0"/>
          <a:chOff x="0" y="0"/>
          <a:chExt cx="0" cy="0"/>
        </a:xfrm>
      </p:grpSpPr>
      <p:pic>
        <p:nvPicPr>
          <p:cNvPr id="1722" name="Google Shape;1722;p14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23" name="Google Shape;1723;p14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24" name="Google Shape;1724;p14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5" name="Google Shape;1725;p14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726" name="Google Shape;1726;p148"/>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a:t>
            </a:r>
            <a:r>
              <a:rPr lang="nl" sz="3000">
                <a:solidFill>
                  <a:srgbClr val="00708D"/>
                </a:solidFill>
                <a:latin typeface="Plus Jakarta Sans"/>
                <a:ea typeface="Plus Jakarta Sans"/>
                <a:cs typeface="Plus Jakarta Sans"/>
                <a:sym typeface="Plus Jakarta Sans"/>
              </a:rPr>
              <a:t>.VISUAL C</a:t>
            </a:r>
            <a:r>
              <a:rPr lang="nl" sz="3000">
                <a:solidFill>
                  <a:srgbClr val="00708D"/>
                </a:solidFill>
                <a:latin typeface="Plus Jakarta Sans"/>
                <a:ea typeface="Plus Jakarta Sans"/>
                <a:cs typeface="Plus Jakarta Sans"/>
                <a:sym typeface="Plus Jakarta Sans"/>
              </a:rPr>
              <a:t>A</a:t>
            </a:r>
            <a:r>
              <a:rPr lang="nl" sz="3000">
                <a:solidFill>
                  <a:srgbClr val="00708D"/>
                </a:solidFill>
                <a:latin typeface="Plus Jakarta Sans"/>
                <a:ea typeface="Plus Jakarta Sans"/>
                <a:cs typeface="Plus Jakarta Sans"/>
                <a:sym typeface="Plus Jakarta Sans"/>
              </a:rPr>
              <a:t>R TROUBLE</a:t>
            </a:r>
            <a:endParaRPr sz="3000">
              <a:solidFill>
                <a:srgbClr val="00708D"/>
              </a:solidFill>
              <a:latin typeface="Plus Jakarta Sans"/>
              <a:ea typeface="Plus Jakarta Sans"/>
              <a:cs typeface="Plus Jakarta Sans"/>
              <a:sym typeface="Plus Jakarta Sans"/>
            </a:endParaRPr>
          </a:p>
        </p:txBody>
      </p:sp>
      <p:pic>
        <p:nvPicPr>
          <p:cNvPr id="1727" name="Google Shape;1727;p14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28" name="Google Shape;1728;p14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29" name="Google Shape;1729;p148"/>
          <p:cNvPicPr preferRelativeResize="0"/>
          <p:nvPr/>
        </p:nvPicPr>
        <p:blipFill>
          <a:blip r:embed="rId7">
            <a:alphaModFix/>
          </a:blip>
          <a:stretch>
            <a:fillRect/>
          </a:stretch>
        </p:blipFill>
        <p:spPr>
          <a:xfrm>
            <a:off x="680200" y="452400"/>
            <a:ext cx="2160299" cy="3244027"/>
          </a:xfrm>
          <a:prstGeom prst="rect">
            <a:avLst/>
          </a:prstGeom>
          <a:noFill/>
          <a:ln>
            <a:noFill/>
          </a:ln>
        </p:spPr>
      </p:pic>
      <p:sp>
        <p:nvSpPr>
          <p:cNvPr id="1730" name="Google Shape;1730;p148"/>
          <p:cNvSpPr txBox="1"/>
          <p:nvPr/>
        </p:nvSpPr>
        <p:spPr>
          <a:xfrm>
            <a:off x="4308950" y="1513475"/>
            <a:ext cx="4772100" cy="3507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Did you know that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a:t>
            </a:r>
            <a:r>
              <a:rPr lang="nl" sz="1000">
                <a:solidFill>
                  <a:schemeClr val="dk1"/>
                </a:solidFill>
                <a:latin typeface="Plus Jakarta Sans Light"/>
                <a:ea typeface="Plus Jakarta Sans Light"/>
                <a:cs typeface="Plus Jakarta Sans Light"/>
                <a:sym typeface="Plus Jakarta Sans Light"/>
              </a:rPr>
              <a:t>hen you lease with KINTO, you aren't just getting a car; you're getting a dedicated support team. </a:t>
            </a:r>
            <a:r>
              <a:rPr lang="nl" sz="1000">
                <a:solidFill>
                  <a:schemeClr val="dk1"/>
                </a:solidFill>
                <a:latin typeface="Plus Jakarta Sans Light"/>
                <a:ea typeface="Plus Jakarta Sans Light"/>
                <a:cs typeface="Plus Jakarta Sans Light"/>
                <a:sym typeface="Plus Jakarta Sans Light"/>
              </a:rPr>
              <a:t>🔧 </a:t>
            </a:r>
            <a:r>
              <a:rPr lang="nl" sz="1100">
                <a:solidFill>
                  <a:schemeClr val="dk1"/>
                </a:solidFill>
              </a:rPr>
              <a:t>🤝</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That’s right, maintenance and repairs are part of the package:</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Expert technicians at your service.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We keep your fleet running smoothly, with replacement cars.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Maintenance &amp; repair, done with original parts.</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#KINTO #MaintenanceIncluded #FleetManagement </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p:txBody>
      </p:sp>
      <p:pic>
        <p:nvPicPr>
          <p:cNvPr id="1731" name="Google Shape;1731;p148" title="KINTO_SoMe_Visual_Car Trouble_4x5.png"/>
          <p:cNvPicPr preferRelativeResize="0"/>
          <p:nvPr/>
        </p:nvPicPr>
        <p:blipFill>
          <a:blip r:embed="rId8">
            <a:alphaModFix/>
          </a:blip>
          <a:stretch>
            <a:fillRect/>
          </a:stretch>
        </p:blipFill>
        <p:spPr>
          <a:xfrm>
            <a:off x="744663" y="993250"/>
            <a:ext cx="2031374" cy="2539827"/>
          </a:xfrm>
          <a:prstGeom prst="rect">
            <a:avLst/>
          </a:prstGeom>
          <a:noFill/>
          <a:ln>
            <a:noFill/>
          </a:ln>
        </p:spPr>
      </p:pic>
      <p:sp>
        <p:nvSpPr>
          <p:cNvPr id="1732" name="Google Shape;1732;p14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7" name="Shape 1737"/>
        <p:cNvGrpSpPr/>
        <p:nvPr/>
      </p:nvGrpSpPr>
      <p:grpSpPr>
        <a:xfrm>
          <a:off x="0" y="0"/>
          <a:ext cx="0" cy="0"/>
          <a:chOff x="0" y="0"/>
          <a:chExt cx="0" cy="0"/>
        </a:xfrm>
      </p:grpSpPr>
      <p:pic>
        <p:nvPicPr>
          <p:cNvPr id="1738" name="Google Shape;1738;p14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39" name="Google Shape;1739;p14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40" name="Google Shape;1740;p14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41" name="Google Shape;1741;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742" name="Google Shape;1742;p14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a:t>
            </a:r>
            <a:r>
              <a:rPr lang="nl" sz="3000">
                <a:solidFill>
                  <a:srgbClr val="00708D"/>
                </a:solidFill>
                <a:latin typeface="Plus Jakarta Sans"/>
                <a:ea typeface="Plus Jakarta Sans"/>
                <a:cs typeface="Plus Jakarta Sans"/>
                <a:sym typeface="Plus Jakarta Sans"/>
              </a:rPr>
              <a:t>.VISUAL CAR TROUBLE </a:t>
            </a:r>
            <a:endParaRPr sz="3000">
              <a:solidFill>
                <a:srgbClr val="00708D"/>
              </a:solidFill>
              <a:latin typeface="Plus Jakarta Sans"/>
              <a:ea typeface="Plus Jakarta Sans"/>
              <a:cs typeface="Plus Jakarta Sans"/>
              <a:sym typeface="Plus Jakarta Sans"/>
            </a:endParaRPr>
          </a:p>
        </p:txBody>
      </p:sp>
      <p:pic>
        <p:nvPicPr>
          <p:cNvPr id="1743" name="Google Shape;1743;p14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44" name="Google Shape;1744;p14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745" name="Google Shape;1745;p149"/>
          <p:cNvSpPr txBox="1"/>
          <p:nvPr/>
        </p:nvSpPr>
        <p:spPr>
          <a:xfrm>
            <a:off x="4206900" y="1607050"/>
            <a:ext cx="4772100" cy="3279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The best kind of fleet maintenance? The kind you never have to worry about.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With KINTO, maintenance and repairs are part of the package. We handle the technical details. Your team handles the business.</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Expert technicians at your service.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We keep your fleet running smoothly, with replacement cars.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Maintenance &amp; repair, done with original parts.</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1200"/>
              </a:spcAft>
              <a:buNone/>
            </a:pPr>
            <a:r>
              <a:rPr lang="nl" sz="1000">
                <a:solidFill>
                  <a:schemeClr val="dk1"/>
                </a:solidFill>
                <a:latin typeface="Plus Jakarta Sans Light"/>
                <a:ea typeface="Plus Jakarta Sans Light"/>
                <a:cs typeface="Plus Jakarta Sans Light"/>
                <a:sym typeface="Plus Jakarta Sans Light"/>
              </a:rPr>
              <a:t>#KINTO #MaintenanceIncluded </a:t>
            </a:r>
            <a:r>
              <a:rPr lang="nl" sz="1000">
                <a:solidFill>
                  <a:schemeClr val="dk1"/>
                </a:solidFill>
                <a:latin typeface="Plus Jakarta Sans Light"/>
                <a:ea typeface="Plus Jakarta Sans Light"/>
                <a:cs typeface="Plus Jakarta Sans Light"/>
                <a:sym typeface="Plus Jakarta Sans Light"/>
              </a:rPr>
              <a:t>#FleetManagement </a:t>
            </a:r>
            <a:endParaRPr sz="1000">
              <a:solidFill>
                <a:schemeClr val="dk1"/>
              </a:solidFill>
              <a:latin typeface="Plus Jakarta Sans Light"/>
              <a:ea typeface="Plus Jakarta Sans Light"/>
              <a:cs typeface="Plus Jakarta Sans Light"/>
              <a:sym typeface="Plus Jakarta Sans Light"/>
            </a:endParaRPr>
          </a:p>
        </p:txBody>
      </p:sp>
      <p:pic>
        <p:nvPicPr>
          <p:cNvPr id="1746" name="Google Shape;1746;p149"/>
          <p:cNvPicPr preferRelativeResize="0"/>
          <p:nvPr/>
        </p:nvPicPr>
        <p:blipFill>
          <a:blip r:embed="rId7">
            <a:alphaModFix/>
          </a:blip>
          <a:stretch>
            <a:fillRect/>
          </a:stretch>
        </p:blipFill>
        <p:spPr>
          <a:xfrm>
            <a:off x="680200" y="452400"/>
            <a:ext cx="2160299" cy="3244027"/>
          </a:xfrm>
          <a:prstGeom prst="rect">
            <a:avLst/>
          </a:prstGeom>
          <a:noFill/>
          <a:ln>
            <a:noFill/>
          </a:ln>
        </p:spPr>
      </p:pic>
      <p:pic>
        <p:nvPicPr>
          <p:cNvPr id="1747" name="Google Shape;1747;p149" title="KINTO_SoMe_Visual_Car Trouble_4x5.png"/>
          <p:cNvPicPr preferRelativeResize="0"/>
          <p:nvPr/>
        </p:nvPicPr>
        <p:blipFill>
          <a:blip r:embed="rId8">
            <a:alphaModFix/>
          </a:blip>
          <a:stretch>
            <a:fillRect/>
          </a:stretch>
        </p:blipFill>
        <p:spPr>
          <a:xfrm>
            <a:off x="744663" y="993250"/>
            <a:ext cx="2031374" cy="2539827"/>
          </a:xfrm>
          <a:prstGeom prst="rect">
            <a:avLst/>
          </a:prstGeom>
          <a:noFill/>
          <a:ln>
            <a:noFill/>
          </a:ln>
        </p:spPr>
      </p:pic>
      <p:sp>
        <p:nvSpPr>
          <p:cNvPr id="1748" name="Google Shape;1748;p14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3" name="Shape 1753"/>
        <p:cNvGrpSpPr/>
        <p:nvPr/>
      </p:nvGrpSpPr>
      <p:grpSpPr>
        <a:xfrm>
          <a:off x="0" y="0"/>
          <a:ext cx="0" cy="0"/>
          <a:chOff x="0" y="0"/>
          <a:chExt cx="0" cy="0"/>
        </a:xfrm>
      </p:grpSpPr>
      <p:pic>
        <p:nvPicPr>
          <p:cNvPr id="1754" name="Google Shape;1754;p15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55" name="Google Shape;1755;p15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56" name="Google Shape;1756;p15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7" name="Google Shape;1757;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758" name="Google Shape;1758;p15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a:t>
            </a:r>
            <a:r>
              <a:rPr lang="nl" sz="3000">
                <a:solidFill>
                  <a:srgbClr val="00708D"/>
                </a:solidFill>
                <a:latin typeface="Plus Jakarta Sans"/>
                <a:ea typeface="Plus Jakarta Sans"/>
                <a:cs typeface="Plus Jakarta Sans"/>
                <a:sym typeface="Plus Jakarta Sans"/>
              </a:rPr>
              <a:t>.VISUAL CAR TROUBLE </a:t>
            </a:r>
            <a:endParaRPr sz="3000">
              <a:solidFill>
                <a:srgbClr val="00708D"/>
              </a:solidFill>
              <a:latin typeface="Plus Jakarta Sans"/>
              <a:ea typeface="Plus Jakarta Sans"/>
              <a:cs typeface="Plus Jakarta Sans"/>
              <a:sym typeface="Plus Jakarta Sans"/>
            </a:endParaRPr>
          </a:p>
        </p:txBody>
      </p:sp>
      <p:pic>
        <p:nvPicPr>
          <p:cNvPr id="1759" name="Google Shape;1759;p15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60" name="Google Shape;1760;p15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761" name="Google Shape;1761;p150"/>
          <p:cNvSpPr txBox="1"/>
          <p:nvPr/>
        </p:nvSpPr>
        <p:spPr>
          <a:xfrm>
            <a:off x="4247400" y="1347375"/>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Your KINTO car broke down? You can count on our </a:t>
            </a:r>
            <a:r>
              <a:rPr lang="nl" sz="1000">
                <a:solidFill>
                  <a:schemeClr val="dk1"/>
                </a:solidFill>
                <a:latin typeface="Plus Jakarta Sans Light"/>
                <a:ea typeface="Plus Jakarta Sans Light"/>
                <a:cs typeface="Plus Jakarta Sans Light"/>
                <a:sym typeface="Plus Jakarta Sans Light"/>
              </a:rPr>
              <a:t>specialists.</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When you lease with KINTO, you aren't just getting a car; you're getting a dedicated support team.</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 Expert technicians at your service.</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Included maintenance packages, done with original parts.</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We keep your fleet running smoothly, with replacement cars.</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1200"/>
              </a:spcAft>
              <a:buNone/>
            </a:pPr>
            <a:r>
              <a:rPr lang="nl" sz="1000">
                <a:solidFill>
                  <a:schemeClr val="dk1"/>
                </a:solidFill>
                <a:latin typeface="Plus Jakarta Sans Light"/>
                <a:ea typeface="Plus Jakarta Sans Light"/>
                <a:cs typeface="Plus Jakarta Sans Light"/>
                <a:sym typeface="Plus Jakarta Sans Light"/>
              </a:rPr>
              <a:t>One partner. Every solution.</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p:txBody>
      </p:sp>
      <p:pic>
        <p:nvPicPr>
          <p:cNvPr id="1762" name="Google Shape;1762;p150"/>
          <p:cNvPicPr preferRelativeResize="0"/>
          <p:nvPr/>
        </p:nvPicPr>
        <p:blipFill>
          <a:blip r:embed="rId7">
            <a:alphaModFix/>
          </a:blip>
          <a:stretch>
            <a:fillRect/>
          </a:stretch>
        </p:blipFill>
        <p:spPr>
          <a:xfrm>
            <a:off x="680200" y="452400"/>
            <a:ext cx="2160299" cy="3244027"/>
          </a:xfrm>
          <a:prstGeom prst="rect">
            <a:avLst/>
          </a:prstGeom>
          <a:noFill/>
          <a:ln>
            <a:noFill/>
          </a:ln>
        </p:spPr>
      </p:pic>
      <p:pic>
        <p:nvPicPr>
          <p:cNvPr id="1763" name="Google Shape;1763;p150" title="KINTO_SoMe_Visual_Car Trouble_4x5.png"/>
          <p:cNvPicPr preferRelativeResize="0"/>
          <p:nvPr/>
        </p:nvPicPr>
        <p:blipFill>
          <a:blip r:embed="rId8">
            <a:alphaModFix/>
          </a:blip>
          <a:stretch>
            <a:fillRect/>
          </a:stretch>
        </p:blipFill>
        <p:spPr>
          <a:xfrm>
            <a:off x="744663" y="993250"/>
            <a:ext cx="2031374" cy="2539827"/>
          </a:xfrm>
          <a:prstGeom prst="rect">
            <a:avLst/>
          </a:prstGeom>
          <a:noFill/>
          <a:ln>
            <a:noFill/>
          </a:ln>
        </p:spPr>
      </p:pic>
      <p:sp>
        <p:nvSpPr>
          <p:cNvPr id="1764" name="Google Shape;1764;p150"/>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8" name="Shape 1768"/>
        <p:cNvGrpSpPr/>
        <p:nvPr/>
      </p:nvGrpSpPr>
      <p:grpSpPr>
        <a:xfrm>
          <a:off x="0" y="0"/>
          <a:ext cx="0" cy="0"/>
          <a:chOff x="0" y="0"/>
          <a:chExt cx="0" cy="0"/>
        </a:xfrm>
      </p:grpSpPr>
      <p:pic>
        <p:nvPicPr>
          <p:cNvPr id="1769" name="Google Shape;1769;p15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770" name="Google Shape;1770;p151"/>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771" name="Google Shape;1771;p151"/>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6" name="Shape 1776"/>
        <p:cNvGrpSpPr/>
        <p:nvPr/>
      </p:nvGrpSpPr>
      <p:grpSpPr>
        <a:xfrm>
          <a:off x="0" y="0"/>
          <a:ext cx="0" cy="0"/>
          <a:chOff x="0" y="0"/>
          <a:chExt cx="0" cy="0"/>
        </a:xfrm>
      </p:grpSpPr>
      <p:pic>
        <p:nvPicPr>
          <p:cNvPr id="1777" name="Google Shape;1777;p15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78" name="Google Shape;1778;p15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79" name="Google Shape;1779;p15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0" name="Google Shape;1780;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781" name="Google Shape;1781;p152"/>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a:t>
            </a:r>
            <a:r>
              <a:rPr lang="nl" sz="3000">
                <a:solidFill>
                  <a:srgbClr val="00708D"/>
                </a:solidFill>
                <a:latin typeface="Plus Jakarta Sans"/>
                <a:ea typeface="Plus Jakarta Sans"/>
                <a:cs typeface="Plus Jakarta Sans"/>
                <a:sym typeface="Plus Jakarta Sans"/>
              </a:rPr>
              <a:t>.CAROUSEL RATING YARIS CROSS</a:t>
            </a:r>
            <a:endParaRPr sz="3000">
              <a:solidFill>
                <a:srgbClr val="00708D"/>
              </a:solidFill>
              <a:latin typeface="Plus Jakarta Sans"/>
              <a:ea typeface="Plus Jakarta Sans"/>
              <a:cs typeface="Plus Jakarta Sans"/>
              <a:sym typeface="Plus Jakarta Sans"/>
            </a:endParaRPr>
          </a:p>
        </p:txBody>
      </p:sp>
      <p:pic>
        <p:nvPicPr>
          <p:cNvPr id="1782" name="Google Shape;1782;p15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83" name="Google Shape;1783;p15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84" name="Google Shape;1784;p152"/>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785" name="Google Shape;1785;p152"/>
          <p:cNvSpPr txBox="1"/>
          <p:nvPr/>
        </p:nvSpPr>
        <p:spPr>
          <a:xfrm>
            <a:off x="4215400" y="14465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We apologize for the inconvenience.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100">
                <a:solidFill>
                  <a:schemeClr val="dk1"/>
                </a:solidFill>
              </a:rPr>
              <a:t>👉 </a:t>
            </a:r>
            <a:r>
              <a:rPr lang="nl" sz="1000">
                <a:solidFill>
                  <a:schemeClr val="dk1"/>
                </a:solidFill>
                <a:latin typeface="Plus Jakarta Sans Light"/>
                <a:ea typeface="Plus Jakarta Sans Light"/>
                <a:cs typeface="Plus Jakarta Sans Light"/>
                <a:sym typeface="Plus Jakarta Sans Light"/>
              </a:rPr>
              <a:t>Swipe to see the ‘burdens’ of a flawless fleet.</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Join the KINTO community.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a:t>
            </a:r>
            <a:r>
              <a:rPr lang="nl" sz="1000">
                <a:solidFill>
                  <a:schemeClr val="dk1"/>
                </a:solidFill>
                <a:latin typeface="Plus Jakarta Sans Light"/>
                <a:ea typeface="Plus Jakarta Sans Light"/>
                <a:cs typeface="Plus Jakarta Sans Light"/>
                <a:sym typeface="Plus Jakarta Sans Light"/>
              </a:rPr>
              <a:t>#FleetManagement #YarisCross</a:t>
            </a:r>
            <a:endParaRPr sz="1000">
              <a:solidFill>
                <a:schemeClr val="dk1"/>
              </a:solidFill>
              <a:latin typeface="Plus Jakarta Sans Light"/>
              <a:ea typeface="Plus Jakarta Sans Light"/>
              <a:cs typeface="Plus Jakarta Sans Light"/>
              <a:sym typeface="Plus Jakarta Sans Light"/>
            </a:endParaRPr>
          </a:p>
        </p:txBody>
      </p:sp>
      <p:pic>
        <p:nvPicPr>
          <p:cNvPr id="1786" name="Google Shape;1786;p152" title="Kinto_Carousel Rating Yaris cross_1.png"/>
          <p:cNvPicPr preferRelativeResize="0"/>
          <p:nvPr/>
        </p:nvPicPr>
        <p:blipFill>
          <a:blip r:embed="rId8">
            <a:alphaModFix/>
          </a:blip>
          <a:stretch>
            <a:fillRect/>
          </a:stretch>
        </p:blipFill>
        <p:spPr>
          <a:xfrm>
            <a:off x="597075" y="1489875"/>
            <a:ext cx="1429375" cy="1786718"/>
          </a:xfrm>
          <a:prstGeom prst="rect">
            <a:avLst/>
          </a:prstGeom>
          <a:noFill/>
          <a:ln>
            <a:noFill/>
          </a:ln>
        </p:spPr>
      </p:pic>
      <p:pic>
        <p:nvPicPr>
          <p:cNvPr id="1787" name="Google Shape;1787;p152" title="Kinto_Carousel Rating Yaris cross_2.png"/>
          <p:cNvPicPr preferRelativeResize="0"/>
          <p:nvPr/>
        </p:nvPicPr>
        <p:blipFill>
          <a:blip r:embed="rId9">
            <a:alphaModFix/>
          </a:blip>
          <a:stretch>
            <a:fillRect/>
          </a:stretch>
        </p:blipFill>
        <p:spPr>
          <a:xfrm>
            <a:off x="2070900" y="1489875"/>
            <a:ext cx="1429375" cy="1786718"/>
          </a:xfrm>
          <a:prstGeom prst="rect">
            <a:avLst/>
          </a:prstGeom>
          <a:noFill/>
          <a:ln>
            <a:noFill/>
          </a:ln>
        </p:spPr>
      </p:pic>
      <p:pic>
        <p:nvPicPr>
          <p:cNvPr id="1788" name="Google Shape;1788;p152" title="CAROUSEL_RatingYarisCross_4x5_1.png"/>
          <p:cNvPicPr preferRelativeResize="0"/>
          <p:nvPr/>
        </p:nvPicPr>
        <p:blipFill>
          <a:blip r:embed="rId10">
            <a:alphaModFix/>
          </a:blip>
          <a:stretch>
            <a:fillRect/>
          </a:stretch>
        </p:blipFill>
        <p:spPr>
          <a:xfrm>
            <a:off x="552638" y="1489863"/>
            <a:ext cx="1518250" cy="1897813"/>
          </a:xfrm>
          <a:prstGeom prst="rect">
            <a:avLst/>
          </a:prstGeom>
          <a:noFill/>
          <a:ln>
            <a:noFill/>
          </a:ln>
        </p:spPr>
      </p:pic>
      <p:pic>
        <p:nvPicPr>
          <p:cNvPr id="1789" name="Google Shape;1789;p152" title="CAROUSEL_RatingYarisCross_4x5_2.png"/>
          <p:cNvPicPr preferRelativeResize="0"/>
          <p:nvPr/>
        </p:nvPicPr>
        <p:blipFill>
          <a:blip r:embed="rId9">
            <a:alphaModFix/>
          </a:blip>
          <a:stretch>
            <a:fillRect/>
          </a:stretch>
        </p:blipFill>
        <p:spPr>
          <a:xfrm>
            <a:off x="2070913" y="1489863"/>
            <a:ext cx="1518250" cy="18978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4" name="Shape 1794"/>
        <p:cNvGrpSpPr/>
        <p:nvPr/>
      </p:nvGrpSpPr>
      <p:grpSpPr>
        <a:xfrm>
          <a:off x="0" y="0"/>
          <a:ext cx="0" cy="0"/>
          <a:chOff x="0" y="0"/>
          <a:chExt cx="0" cy="0"/>
        </a:xfrm>
      </p:grpSpPr>
      <p:pic>
        <p:nvPicPr>
          <p:cNvPr id="1795" name="Google Shape;1795;p15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96" name="Google Shape;1796;p15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97" name="Google Shape;1797;p15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8" name="Google Shape;1798;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799" name="Google Shape;1799;p153"/>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a:t>
            </a:r>
            <a:r>
              <a:rPr lang="nl" sz="3000">
                <a:solidFill>
                  <a:srgbClr val="00708D"/>
                </a:solidFill>
                <a:latin typeface="Plus Jakarta Sans"/>
                <a:ea typeface="Plus Jakarta Sans"/>
                <a:cs typeface="Plus Jakarta Sans"/>
                <a:sym typeface="Plus Jakarta Sans"/>
              </a:rPr>
              <a:t>.CAROUSEL RATING YARIS CROSS </a:t>
            </a:r>
            <a:endParaRPr sz="3000">
              <a:solidFill>
                <a:srgbClr val="00708D"/>
              </a:solidFill>
              <a:latin typeface="Plus Jakarta Sans"/>
              <a:ea typeface="Plus Jakarta Sans"/>
              <a:cs typeface="Plus Jakarta Sans"/>
              <a:sym typeface="Plus Jakarta Sans"/>
            </a:endParaRPr>
          </a:p>
        </p:txBody>
      </p:sp>
      <p:pic>
        <p:nvPicPr>
          <p:cNvPr id="1800" name="Google Shape;1800;p15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01" name="Google Shape;1801;p15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02" name="Google Shape;1802;p153"/>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803" name="Google Shape;1803;p153"/>
          <p:cNvSpPr txBox="1"/>
          <p:nvPr/>
        </p:nvSpPr>
        <p:spPr>
          <a:xfrm>
            <a:off x="4325975" y="14465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Sounds like: “</a:t>
            </a:r>
            <a:r>
              <a:rPr lang="nl" sz="1000">
                <a:solidFill>
                  <a:schemeClr val="dk1"/>
                </a:solidFill>
                <a:latin typeface="Plus Jakarta Sans Light"/>
                <a:ea typeface="Plus Jakarta Sans Light"/>
                <a:cs typeface="Plus Jakarta Sans Light"/>
                <a:sym typeface="Plus Jakarta Sans Light"/>
              </a:rPr>
              <a:t>I got 99 problems, but my KINTO fleet ain't one.” 💬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Join the KINTO community.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#YarisCross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804" name="Google Shape;1804;p153" title="Kinto_Carousel Rating Yaris cross_1.png"/>
          <p:cNvPicPr preferRelativeResize="0"/>
          <p:nvPr/>
        </p:nvPicPr>
        <p:blipFill>
          <a:blip r:embed="rId8">
            <a:alphaModFix/>
          </a:blip>
          <a:stretch>
            <a:fillRect/>
          </a:stretch>
        </p:blipFill>
        <p:spPr>
          <a:xfrm>
            <a:off x="597075" y="1489875"/>
            <a:ext cx="1429375" cy="1786718"/>
          </a:xfrm>
          <a:prstGeom prst="rect">
            <a:avLst/>
          </a:prstGeom>
          <a:noFill/>
          <a:ln>
            <a:noFill/>
          </a:ln>
        </p:spPr>
      </p:pic>
      <p:pic>
        <p:nvPicPr>
          <p:cNvPr id="1805" name="Google Shape;1805;p153" title="Kinto_Carousel Rating Yaris cross_2.png"/>
          <p:cNvPicPr preferRelativeResize="0"/>
          <p:nvPr/>
        </p:nvPicPr>
        <p:blipFill>
          <a:blip r:embed="rId9">
            <a:alphaModFix/>
          </a:blip>
          <a:stretch>
            <a:fillRect/>
          </a:stretch>
        </p:blipFill>
        <p:spPr>
          <a:xfrm>
            <a:off x="2070900" y="1489875"/>
            <a:ext cx="1429375" cy="1786718"/>
          </a:xfrm>
          <a:prstGeom prst="rect">
            <a:avLst/>
          </a:prstGeom>
          <a:noFill/>
          <a:ln>
            <a:noFill/>
          </a:ln>
        </p:spPr>
      </p:pic>
      <p:pic>
        <p:nvPicPr>
          <p:cNvPr id="1806" name="Google Shape;1806;p153" title="CAROUSEL_RatingYarisCross_4x5_1.png"/>
          <p:cNvPicPr preferRelativeResize="0"/>
          <p:nvPr/>
        </p:nvPicPr>
        <p:blipFill>
          <a:blip r:embed="rId10">
            <a:alphaModFix/>
          </a:blip>
          <a:stretch>
            <a:fillRect/>
          </a:stretch>
        </p:blipFill>
        <p:spPr>
          <a:xfrm>
            <a:off x="552638" y="1489863"/>
            <a:ext cx="1518250" cy="1897813"/>
          </a:xfrm>
          <a:prstGeom prst="rect">
            <a:avLst/>
          </a:prstGeom>
          <a:noFill/>
          <a:ln>
            <a:noFill/>
          </a:ln>
        </p:spPr>
      </p:pic>
      <p:pic>
        <p:nvPicPr>
          <p:cNvPr id="1807" name="Google Shape;1807;p153" title="CAROUSEL_RatingYarisCross_4x5_2.png"/>
          <p:cNvPicPr preferRelativeResize="0"/>
          <p:nvPr/>
        </p:nvPicPr>
        <p:blipFill>
          <a:blip r:embed="rId9">
            <a:alphaModFix/>
          </a:blip>
          <a:stretch>
            <a:fillRect/>
          </a:stretch>
        </p:blipFill>
        <p:spPr>
          <a:xfrm>
            <a:off x="2070913" y="1489863"/>
            <a:ext cx="1518250" cy="18978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2" name="Shape 1812"/>
        <p:cNvGrpSpPr/>
        <p:nvPr/>
      </p:nvGrpSpPr>
      <p:grpSpPr>
        <a:xfrm>
          <a:off x="0" y="0"/>
          <a:ext cx="0" cy="0"/>
          <a:chOff x="0" y="0"/>
          <a:chExt cx="0" cy="0"/>
        </a:xfrm>
      </p:grpSpPr>
      <p:pic>
        <p:nvPicPr>
          <p:cNvPr id="1813" name="Google Shape;1813;p15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14" name="Google Shape;1814;p15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15" name="Google Shape;1815;p15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6" name="Google Shape;1816;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817" name="Google Shape;1817;p154"/>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a:t>
            </a:r>
            <a:r>
              <a:rPr lang="nl" sz="3000">
                <a:solidFill>
                  <a:srgbClr val="00708D"/>
                </a:solidFill>
                <a:latin typeface="Plus Jakarta Sans"/>
                <a:ea typeface="Plus Jakarta Sans"/>
                <a:cs typeface="Plus Jakarta Sans"/>
                <a:sym typeface="Plus Jakarta Sans"/>
              </a:rPr>
              <a:t>.CAROUSEL RATING YARIS CROSS </a:t>
            </a:r>
            <a:endParaRPr sz="3000">
              <a:solidFill>
                <a:srgbClr val="00708D"/>
              </a:solidFill>
              <a:latin typeface="Plus Jakarta Sans"/>
              <a:ea typeface="Plus Jakarta Sans"/>
              <a:cs typeface="Plus Jakarta Sans"/>
              <a:sym typeface="Plus Jakarta Sans"/>
            </a:endParaRPr>
          </a:p>
        </p:txBody>
      </p:sp>
      <p:pic>
        <p:nvPicPr>
          <p:cNvPr id="1818" name="Google Shape;1818;p15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19" name="Google Shape;1819;p15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20" name="Google Shape;1820;p154"/>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821" name="Google Shape;1821;p154"/>
          <p:cNvSpPr txBox="1"/>
          <p:nvPr/>
        </p:nvSpPr>
        <p:spPr>
          <a:xfrm>
            <a:off x="4246375" y="1347375"/>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 We apologize for the inconvenience. ⚠️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Just kidding. Swipe to see the ‘burdens’ of a flawless fleet. </a:t>
            </a:r>
            <a:r>
              <a:rPr lang="nl" sz="1100">
                <a:solidFill>
                  <a:schemeClr val="dk1"/>
                </a:solidFill>
              </a:rPr>
              <a:t>😌</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120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Join the KINTO community.</a:t>
            </a:r>
            <a:endParaRPr sz="1000">
              <a:solidFill>
                <a:schemeClr val="dk1"/>
              </a:solidFill>
              <a:latin typeface="Plus Jakarta Sans Light"/>
              <a:ea typeface="Plus Jakarta Sans Light"/>
              <a:cs typeface="Plus Jakarta Sans Light"/>
              <a:sym typeface="Plus Jakarta Sans Light"/>
            </a:endParaRPr>
          </a:p>
        </p:txBody>
      </p:sp>
      <p:pic>
        <p:nvPicPr>
          <p:cNvPr id="1822" name="Google Shape;1822;p154" title="Kinto_Carousel Rating Yaris cross_1.png"/>
          <p:cNvPicPr preferRelativeResize="0"/>
          <p:nvPr/>
        </p:nvPicPr>
        <p:blipFill>
          <a:blip r:embed="rId8">
            <a:alphaModFix/>
          </a:blip>
          <a:stretch>
            <a:fillRect/>
          </a:stretch>
        </p:blipFill>
        <p:spPr>
          <a:xfrm>
            <a:off x="597075" y="1489875"/>
            <a:ext cx="1429375" cy="1786718"/>
          </a:xfrm>
          <a:prstGeom prst="rect">
            <a:avLst/>
          </a:prstGeom>
          <a:noFill/>
          <a:ln>
            <a:noFill/>
          </a:ln>
        </p:spPr>
      </p:pic>
      <p:pic>
        <p:nvPicPr>
          <p:cNvPr id="1823" name="Google Shape;1823;p154" title="Kinto_Carousel Rating Yaris cross_2.png"/>
          <p:cNvPicPr preferRelativeResize="0"/>
          <p:nvPr/>
        </p:nvPicPr>
        <p:blipFill>
          <a:blip r:embed="rId9">
            <a:alphaModFix/>
          </a:blip>
          <a:stretch>
            <a:fillRect/>
          </a:stretch>
        </p:blipFill>
        <p:spPr>
          <a:xfrm>
            <a:off x="2070900" y="1489875"/>
            <a:ext cx="1429375" cy="1786718"/>
          </a:xfrm>
          <a:prstGeom prst="rect">
            <a:avLst/>
          </a:prstGeom>
          <a:noFill/>
          <a:ln>
            <a:noFill/>
          </a:ln>
        </p:spPr>
      </p:pic>
      <p:pic>
        <p:nvPicPr>
          <p:cNvPr id="1824" name="Google Shape;1824;p154" title="CAROUSEL_RatingYarisCross_4x5_1.png"/>
          <p:cNvPicPr preferRelativeResize="0"/>
          <p:nvPr/>
        </p:nvPicPr>
        <p:blipFill>
          <a:blip r:embed="rId10">
            <a:alphaModFix/>
          </a:blip>
          <a:stretch>
            <a:fillRect/>
          </a:stretch>
        </p:blipFill>
        <p:spPr>
          <a:xfrm>
            <a:off x="552638" y="1489863"/>
            <a:ext cx="1518250" cy="1897813"/>
          </a:xfrm>
          <a:prstGeom prst="rect">
            <a:avLst/>
          </a:prstGeom>
          <a:noFill/>
          <a:ln>
            <a:noFill/>
          </a:ln>
        </p:spPr>
      </p:pic>
      <p:pic>
        <p:nvPicPr>
          <p:cNvPr id="1825" name="Google Shape;1825;p154" title="CAROUSEL_RatingYarisCross_4x5_2.png"/>
          <p:cNvPicPr preferRelativeResize="0"/>
          <p:nvPr/>
        </p:nvPicPr>
        <p:blipFill>
          <a:blip r:embed="rId9">
            <a:alphaModFix/>
          </a:blip>
          <a:stretch>
            <a:fillRect/>
          </a:stretch>
        </p:blipFill>
        <p:spPr>
          <a:xfrm>
            <a:off x="2070913" y="1489863"/>
            <a:ext cx="1518250" cy="189781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0" name="Shape 1830"/>
        <p:cNvGrpSpPr/>
        <p:nvPr/>
      </p:nvGrpSpPr>
      <p:grpSpPr>
        <a:xfrm>
          <a:off x="0" y="0"/>
          <a:ext cx="0" cy="0"/>
          <a:chOff x="0" y="0"/>
          <a:chExt cx="0" cy="0"/>
        </a:xfrm>
      </p:grpSpPr>
      <p:pic>
        <p:nvPicPr>
          <p:cNvPr id="1831" name="Google Shape;1831;p155"/>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32" name="Google Shape;1832;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JANUARY </a:t>
            </a:r>
            <a:endParaRPr sz="800">
              <a:solidFill>
                <a:srgbClr val="005469"/>
              </a:solidFill>
              <a:latin typeface="DM Sans ExtraLight"/>
              <a:ea typeface="DM Sans ExtraLight"/>
              <a:cs typeface="DM Sans ExtraLight"/>
              <a:sym typeface="DM Sans ExtraLight"/>
            </a:endParaRPr>
          </a:p>
        </p:txBody>
      </p:sp>
      <p:sp>
        <p:nvSpPr>
          <p:cNvPr id="1833" name="Google Shape;1833;p155"/>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11.POLL SUSTAINABLE MOBILITY INITIATIVE</a:t>
            </a:r>
            <a:endParaRPr sz="3000">
              <a:solidFill>
                <a:srgbClr val="01728F"/>
              </a:solidFill>
              <a:latin typeface="Plus Jakarta Sans"/>
              <a:ea typeface="Plus Jakarta Sans"/>
              <a:cs typeface="Plus Jakarta Sans"/>
              <a:sym typeface="Plus Jakarta Sans"/>
            </a:endParaRPr>
          </a:p>
        </p:txBody>
      </p:sp>
      <p:sp>
        <p:nvSpPr>
          <p:cNvPr id="1834" name="Google Shape;1834;p155"/>
          <p:cNvSpPr txBox="1"/>
          <p:nvPr/>
        </p:nvSpPr>
        <p:spPr>
          <a:xfrm>
            <a:off x="748275" y="1336975"/>
            <a:ext cx="4719000" cy="3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Sustainability is no longer a nice-to-have. It’s the new baseline for business mobility. But every company takes a different route to get there.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We are curious to take the pulse of our network. Where is your major focus lying right now?</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Share your thoughts and </a:t>
            </a:r>
            <a:r>
              <a:rPr lang="nl" sz="900">
                <a:solidFill>
                  <a:srgbClr val="002732"/>
                </a:solidFill>
                <a:latin typeface="Plus Jakarta Sans Light"/>
                <a:ea typeface="Plus Jakarta Sans Light"/>
                <a:cs typeface="Plus Jakarta Sans Light"/>
                <a:sym typeface="Plus Jakarta Sans Light"/>
              </a:rPr>
              <a:t>j</a:t>
            </a:r>
            <a:r>
              <a:rPr lang="nl" sz="900">
                <a:solidFill>
                  <a:srgbClr val="002732"/>
                </a:solidFill>
                <a:latin typeface="Plus Jakarta Sans Light"/>
                <a:ea typeface="Plus Jakarta Sans Light"/>
                <a:cs typeface="Plus Jakarta Sans Light"/>
                <a:sym typeface="Plus Jakarta Sans Light"/>
              </a:rPr>
              <a:t>oin the KINTO community.</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u="sng">
                <a:solidFill>
                  <a:srgbClr val="002732"/>
                </a:solidFill>
                <a:latin typeface="Plus Jakarta Sans Light"/>
                <a:ea typeface="Plus Jakarta Sans Light"/>
                <a:cs typeface="Plus Jakarta Sans Light"/>
                <a:sym typeface="Plus Jakarta Sans Light"/>
              </a:rPr>
              <a:t>POLL</a:t>
            </a:r>
            <a:r>
              <a:rPr lang="nl" sz="1000">
                <a:solidFill>
                  <a:srgbClr val="002732"/>
                </a:solidFill>
                <a:latin typeface="Plus Jakarta Sans Light"/>
                <a:ea typeface="Plus Jakarta Sans Light"/>
                <a:cs typeface="Plus Jakarta Sans Light"/>
                <a:sym typeface="Plus Jakarta Sans Light"/>
              </a:rPr>
              <a:t>:</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b="1" lang="nl" sz="1000">
                <a:solidFill>
                  <a:srgbClr val="002732"/>
                </a:solidFill>
                <a:latin typeface="Plus Jakarta Sans"/>
                <a:ea typeface="Plus Jakarta Sans"/>
                <a:cs typeface="Plus Jakarta Sans"/>
                <a:sym typeface="Plus Jakarta Sans"/>
              </a:rPr>
              <a:t>What's the top sustainable mobility initiative your company is working on?</a:t>
            </a:r>
            <a:br>
              <a:rPr lang="nl" sz="1000">
                <a:solidFill>
                  <a:srgbClr val="002732"/>
                </a:solidFill>
                <a:latin typeface="Plus Jakarta Sans Light"/>
                <a:ea typeface="Plus Jakarta Sans Light"/>
                <a:cs typeface="Plus Jakarta Sans Light"/>
                <a:sym typeface="Plus Jakarta Sans Light"/>
              </a:rPr>
            </a:b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1️⃣ Switching to electric/plug-in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2️⃣ Stimulating car sharing/pooling</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3️⃣ Reducing business travel</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4️⃣ Other: tell us in the comments</a:t>
            </a:r>
            <a:endParaRPr sz="1000">
              <a:solidFill>
                <a:srgbClr val="002732"/>
              </a:solidFill>
              <a:latin typeface="Plus Jakarta Sans Light"/>
              <a:ea typeface="Plus Jakarta Sans Light"/>
              <a:cs typeface="Plus Jakarta Sans Light"/>
              <a:sym typeface="Plus Jakarta Sans Light"/>
            </a:endParaRPr>
          </a:p>
        </p:txBody>
      </p:sp>
      <p:sp>
        <p:nvSpPr>
          <p:cNvPr id="1835" name="Google Shape;1835;p155"/>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36" name="Google Shape;1836;p155"/>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837" name="Google Shape;1837;p155"/>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838" name="Google Shape;1838;p155"/>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839" name="Google Shape;1839;p155" title="Scherm­afbeelding 2025-07-18 om 09.11.50.png"/>
          <p:cNvPicPr preferRelativeResize="0"/>
          <p:nvPr/>
        </p:nvPicPr>
        <p:blipFill>
          <a:blip r:embed="rId7">
            <a:alphaModFix/>
          </a:blip>
          <a:stretch>
            <a:fillRect/>
          </a:stretch>
        </p:blipFill>
        <p:spPr>
          <a:xfrm>
            <a:off x="5894750" y="1018175"/>
            <a:ext cx="2732700" cy="24290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4" name="Shape 1844"/>
        <p:cNvGrpSpPr/>
        <p:nvPr/>
      </p:nvGrpSpPr>
      <p:grpSpPr>
        <a:xfrm>
          <a:off x="0" y="0"/>
          <a:ext cx="0" cy="0"/>
          <a:chOff x="0" y="0"/>
          <a:chExt cx="0" cy="0"/>
        </a:xfrm>
      </p:grpSpPr>
      <p:pic>
        <p:nvPicPr>
          <p:cNvPr id="1845" name="Google Shape;1845;p156"/>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46" name="Google Shape;1846;p15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JANUARY</a:t>
            </a:r>
            <a:endParaRPr sz="800">
              <a:solidFill>
                <a:srgbClr val="005469"/>
              </a:solidFill>
              <a:latin typeface="DM Sans ExtraLight"/>
              <a:ea typeface="DM Sans ExtraLight"/>
              <a:cs typeface="DM Sans ExtraLight"/>
              <a:sym typeface="DM Sans ExtraLight"/>
            </a:endParaRPr>
          </a:p>
        </p:txBody>
      </p:sp>
      <p:sp>
        <p:nvSpPr>
          <p:cNvPr id="1847" name="Google Shape;1847;p156"/>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48" name="Google Shape;1848;p156"/>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849" name="Google Shape;1849;p156"/>
          <p:cNvPicPr preferRelativeResize="0"/>
          <p:nvPr/>
        </p:nvPicPr>
        <p:blipFill>
          <a:blip r:embed="rId5">
            <a:alphaModFix/>
          </a:blip>
          <a:stretch>
            <a:fillRect/>
          </a:stretch>
        </p:blipFill>
        <p:spPr>
          <a:xfrm>
            <a:off x="8211372" y="258552"/>
            <a:ext cx="291098" cy="291098"/>
          </a:xfrm>
          <a:prstGeom prst="rect">
            <a:avLst/>
          </a:prstGeom>
          <a:noFill/>
          <a:ln>
            <a:noFill/>
          </a:ln>
        </p:spPr>
      </p:pic>
      <p:pic>
        <p:nvPicPr>
          <p:cNvPr id="1850" name="Google Shape;1850;p156"/>
          <p:cNvPicPr preferRelativeResize="0"/>
          <p:nvPr/>
        </p:nvPicPr>
        <p:blipFill>
          <a:blip r:embed="rId6">
            <a:alphaModFix/>
          </a:blip>
          <a:stretch>
            <a:fillRect/>
          </a:stretch>
        </p:blipFill>
        <p:spPr>
          <a:xfrm>
            <a:off x="6249000" y="82925"/>
            <a:ext cx="2358375" cy="4586849"/>
          </a:xfrm>
          <a:prstGeom prst="rect">
            <a:avLst/>
          </a:prstGeom>
          <a:noFill/>
          <a:ln>
            <a:noFill/>
          </a:ln>
        </p:spPr>
      </p:pic>
      <p:pic>
        <p:nvPicPr>
          <p:cNvPr id="1851" name="Google Shape;1851;p156" title="Scherm­afbeelding 2025-07-18 om 09.14.09.png"/>
          <p:cNvPicPr preferRelativeResize="0"/>
          <p:nvPr/>
        </p:nvPicPr>
        <p:blipFill>
          <a:blip r:embed="rId7">
            <a:alphaModFix/>
          </a:blip>
          <a:stretch>
            <a:fillRect/>
          </a:stretch>
        </p:blipFill>
        <p:spPr>
          <a:xfrm>
            <a:off x="6249000" y="596563"/>
            <a:ext cx="2358375" cy="3930615"/>
          </a:xfrm>
          <a:prstGeom prst="rect">
            <a:avLst/>
          </a:prstGeom>
          <a:noFill/>
          <a:ln>
            <a:noFill/>
          </a:ln>
        </p:spPr>
      </p:pic>
      <p:sp>
        <p:nvSpPr>
          <p:cNvPr id="1852" name="Google Shape;1852;p156"/>
          <p:cNvSpPr txBox="1"/>
          <p:nvPr/>
        </p:nvSpPr>
        <p:spPr>
          <a:xfrm>
            <a:off x="748275" y="1336975"/>
            <a:ext cx="41352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 STORY</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b="1" lang="nl" sz="1000">
                <a:solidFill>
                  <a:srgbClr val="002732"/>
                </a:solidFill>
                <a:latin typeface="Plus Jakarta Sans"/>
                <a:ea typeface="Plus Jakarta Sans"/>
                <a:cs typeface="Plus Jakarta Sans"/>
                <a:sym typeface="Plus Jakarta Sans"/>
              </a:rPr>
              <a:t>How is your company driving towards a sustainable future? </a:t>
            </a:r>
            <a:endParaRPr b="1" sz="1000">
              <a:solidFill>
                <a:srgbClr val="002732"/>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A. Switching to electric &amp; plug-in</a:t>
            </a: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B. Stimulating car sharing &amp; pooling</a:t>
            </a: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C. Reducing business travel </a:t>
            </a: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D. Other (tell us!)</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853" name="Google Shape;1853;p156"/>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11.POLL SUSTAINABLE MOBILITY INITIATIVE</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8" name="Shape 1858"/>
        <p:cNvGrpSpPr/>
        <p:nvPr/>
      </p:nvGrpSpPr>
      <p:grpSpPr>
        <a:xfrm>
          <a:off x="0" y="0"/>
          <a:ext cx="0" cy="0"/>
          <a:chOff x="0" y="0"/>
          <a:chExt cx="0" cy="0"/>
        </a:xfrm>
      </p:grpSpPr>
      <p:pic>
        <p:nvPicPr>
          <p:cNvPr id="1859" name="Google Shape;1859;p157"/>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60" name="Google Shape;1860;p15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JANUARY</a:t>
            </a:r>
            <a:endParaRPr sz="800">
              <a:solidFill>
                <a:srgbClr val="005469"/>
              </a:solidFill>
              <a:latin typeface="DM Sans ExtraLight"/>
              <a:ea typeface="DM Sans ExtraLight"/>
              <a:cs typeface="DM Sans ExtraLight"/>
              <a:sym typeface="DM Sans ExtraLight"/>
            </a:endParaRPr>
          </a:p>
        </p:txBody>
      </p:sp>
      <p:sp>
        <p:nvSpPr>
          <p:cNvPr id="1861" name="Google Shape;1861;p157"/>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62" name="Google Shape;1862;p157"/>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863" name="Google Shape;1863;p157"/>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864" name="Google Shape;1864;p157" title="Scherm­afbeelding 2025-07-18 om 09.15.48.png"/>
          <p:cNvPicPr preferRelativeResize="0"/>
          <p:nvPr/>
        </p:nvPicPr>
        <p:blipFill>
          <a:blip r:embed="rId6">
            <a:alphaModFix/>
          </a:blip>
          <a:stretch>
            <a:fillRect/>
          </a:stretch>
        </p:blipFill>
        <p:spPr>
          <a:xfrm>
            <a:off x="5866963" y="886175"/>
            <a:ext cx="2788271" cy="2568300"/>
          </a:xfrm>
          <a:prstGeom prst="rect">
            <a:avLst/>
          </a:prstGeom>
          <a:noFill/>
          <a:ln>
            <a:noFill/>
          </a:ln>
        </p:spPr>
      </p:pic>
      <p:sp>
        <p:nvSpPr>
          <p:cNvPr id="1865" name="Google Shape;1865;p157"/>
          <p:cNvSpPr txBox="1"/>
          <p:nvPr/>
        </p:nvSpPr>
        <p:spPr>
          <a:xfrm>
            <a:off x="721300" y="1265875"/>
            <a:ext cx="4790400" cy="37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900">
                <a:solidFill>
                  <a:srgbClr val="002732"/>
                </a:solidFill>
                <a:latin typeface="Plus Jakarta Sans Light"/>
                <a:ea typeface="Plus Jakarta Sans Light"/>
                <a:cs typeface="Plus Jakarta Sans Light"/>
                <a:sym typeface="Plus Jakarta Sans Light"/>
              </a:rPr>
              <a:t>Everyone is talking about ‘going green’, but we want to know what that actually looks like on the ground for your business. What is the #1 initiative keeping you busy right now? </a:t>
            </a:r>
            <a:r>
              <a:rPr lang="nl" sz="1100">
                <a:solidFill>
                  <a:schemeClr val="dk1"/>
                </a:solidFill>
              </a:rPr>
              <a:t>☝️💚</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rgbClr val="002732"/>
                </a:solidFill>
                <a:latin typeface="Plus Jakarta Sans Light"/>
                <a:ea typeface="Plus Jakarta Sans Light"/>
                <a:cs typeface="Plus Jakarta Sans Light"/>
                <a:sym typeface="Plus Jakarta Sans Light"/>
              </a:rPr>
              <a:t>Let’s compare notes with the community. Vote for your top priority or drop a comment if you are doing something completely different!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900">
                <a:solidFill>
                  <a:srgbClr val="002732"/>
                </a:solidFill>
                <a:latin typeface="Plus Jakarta Sans Light"/>
                <a:ea typeface="Plus Jakarta Sans Light"/>
                <a:cs typeface="Plus Jakarta Sans Light"/>
                <a:sym typeface="Plus Jakarta Sans Light"/>
              </a:rPr>
              <a:t>Join the KINTO community.</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rPr lang="nl" sz="1000" u="sng">
                <a:solidFill>
                  <a:srgbClr val="002732"/>
                </a:solidFill>
                <a:latin typeface="Plus Jakarta Sans Light"/>
                <a:ea typeface="Plus Jakarta Sans Light"/>
                <a:cs typeface="Plus Jakarta Sans Light"/>
                <a:sym typeface="Plus Jakarta Sans Light"/>
              </a:rPr>
              <a:t>POLL</a:t>
            </a:r>
            <a:r>
              <a:rPr lang="nl" sz="1000">
                <a:solidFill>
                  <a:srgbClr val="002732"/>
                </a:solidFill>
                <a:latin typeface="Plus Jakarta Sans Light"/>
                <a:ea typeface="Plus Jakarta Sans Light"/>
                <a:cs typeface="Plus Jakarta Sans Light"/>
                <a:sym typeface="Plus Jakarta Sans Light"/>
              </a:rPr>
              <a:t>:</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b="1" lang="nl" sz="1000">
                <a:solidFill>
                  <a:srgbClr val="002732"/>
                </a:solidFill>
                <a:latin typeface="Plus Jakarta Sans"/>
                <a:ea typeface="Plus Jakarta Sans"/>
                <a:cs typeface="Plus Jakarta Sans"/>
                <a:sym typeface="Plus Jakarta Sans"/>
              </a:rPr>
              <a:t>What's the top sustainable mobility initiative your company is working on?</a:t>
            </a:r>
            <a:br>
              <a:rPr lang="nl" sz="1000">
                <a:solidFill>
                  <a:srgbClr val="002732"/>
                </a:solidFill>
                <a:latin typeface="Plus Jakarta Sans Light"/>
                <a:ea typeface="Plus Jakarta Sans Light"/>
                <a:cs typeface="Plus Jakarta Sans Light"/>
                <a:sym typeface="Plus Jakarta Sans Light"/>
              </a:rPr>
            </a:b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1️⃣ Switching to electric/plug-in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2️⃣ Stimulating car sharing/pooling</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3️⃣ Reducing business travel</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4️⃣ Other: tell us in the comments</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p:txBody>
      </p:sp>
      <p:sp>
        <p:nvSpPr>
          <p:cNvPr id="1866" name="Google Shape;1866;p157"/>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11.POLL SUSTAINABLE MOBILITY INITIATIVE</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1" name="Shape 1871"/>
        <p:cNvGrpSpPr/>
        <p:nvPr/>
      </p:nvGrpSpPr>
      <p:grpSpPr>
        <a:xfrm>
          <a:off x="0" y="0"/>
          <a:ext cx="0" cy="0"/>
          <a:chOff x="0" y="0"/>
          <a:chExt cx="0" cy="0"/>
        </a:xfrm>
      </p:grpSpPr>
      <p:pic>
        <p:nvPicPr>
          <p:cNvPr id="1872" name="Google Shape;1872;p15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873" name="Google Shape;1873;p15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74" name="Google Shape;1874;p15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5" name="Google Shape;1875;p15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876" name="Google Shape;1876;p158"/>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12</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YEAR IN REVIEW</a:t>
            </a:r>
            <a:endParaRPr sz="3000">
              <a:solidFill>
                <a:schemeClr val="lt1"/>
              </a:solidFill>
              <a:latin typeface="Plus Jakarta Sans"/>
              <a:ea typeface="Plus Jakarta Sans"/>
              <a:cs typeface="Plus Jakarta Sans"/>
              <a:sym typeface="Plus Jakarta Sans"/>
            </a:endParaRPr>
          </a:p>
        </p:txBody>
      </p:sp>
      <p:sp>
        <p:nvSpPr>
          <p:cNvPr id="1877" name="Google Shape;1877;p158"/>
          <p:cNvSpPr txBox="1"/>
          <p:nvPr/>
        </p:nvSpPr>
        <p:spPr>
          <a:xfrm>
            <a:off x="602150" y="101187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878" name="Google Shape;1878;p15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79" name="Google Shape;1879;p15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880" name="Google Shape;1880;p15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881" name="Google Shape;1881;p158"/>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882" name="Google Shape;1882;p158"/>
          <p:cNvSpPr txBox="1"/>
          <p:nvPr/>
        </p:nvSpPr>
        <p:spPr>
          <a:xfrm>
            <a:off x="826350" y="2043775"/>
            <a:ext cx="2813400" cy="8328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TO BE MADE END OF JANUARY</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7" name="Shape 1887"/>
        <p:cNvGrpSpPr/>
        <p:nvPr/>
      </p:nvGrpSpPr>
      <p:grpSpPr>
        <a:xfrm>
          <a:off x="0" y="0"/>
          <a:ext cx="0" cy="0"/>
          <a:chOff x="0" y="0"/>
          <a:chExt cx="0" cy="0"/>
        </a:xfrm>
      </p:grpSpPr>
      <p:pic>
        <p:nvPicPr>
          <p:cNvPr id="1888" name="Google Shape;1888;p15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889" name="Google Shape;1889;p15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90" name="Google Shape;1890;p15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1" name="Google Shape;1891;p15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892" name="Google Shape;1892;p159"/>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12</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YEAR IN REVIEW</a:t>
            </a:r>
            <a:endParaRPr sz="3000">
              <a:solidFill>
                <a:schemeClr val="lt1"/>
              </a:solidFill>
              <a:latin typeface="Plus Jakarta Sans"/>
              <a:ea typeface="Plus Jakarta Sans"/>
              <a:cs typeface="Plus Jakarta Sans"/>
              <a:sym typeface="Plus Jakarta Sans"/>
            </a:endParaRPr>
          </a:p>
        </p:txBody>
      </p:sp>
      <p:sp>
        <p:nvSpPr>
          <p:cNvPr id="1893" name="Google Shape;1893;p159"/>
          <p:cNvSpPr txBox="1"/>
          <p:nvPr/>
        </p:nvSpPr>
        <p:spPr>
          <a:xfrm>
            <a:off x="602150" y="101187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894" name="Google Shape;1894;p15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95" name="Google Shape;1895;p15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896" name="Google Shape;1896;p15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897" name="Google Shape;1897;p159"/>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898" name="Google Shape;1898;p159"/>
          <p:cNvSpPr txBox="1"/>
          <p:nvPr/>
        </p:nvSpPr>
        <p:spPr>
          <a:xfrm>
            <a:off x="826350" y="2043775"/>
            <a:ext cx="2813400" cy="8328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TO BE MADE END OF JANUARY</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3" name="Shape 1903"/>
        <p:cNvGrpSpPr/>
        <p:nvPr/>
      </p:nvGrpSpPr>
      <p:grpSpPr>
        <a:xfrm>
          <a:off x="0" y="0"/>
          <a:ext cx="0" cy="0"/>
          <a:chOff x="0" y="0"/>
          <a:chExt cx="0" cy="0"/>
        </a:xfrm>
      </p:grpSpPr>
      <p:pic>
        <p:nvPicPr>
          <p:cNvPr id="1904" name="Google Shape;1904;p16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905" name="Google Shape;1905;p16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906" name="Google Shape;1906;p16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7" name="Google Shape;1907;p16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JANUARY </a:t>
            </a:r>
            <a:endParaRPr sz="800">
              <a:solidFill>
                <a:schemeClr val="lt1"/>
              </a:solidFill>
              <a:latin typeface="DM Sans ExtraLight"/>
              <a:ea typeface="DM Sans ExtraLight"/>
              <a:cs typeface="DM Sans ExtraLight"/>
              <a:sym typeface="DM Sans ExtraLight"/>
            </a:endParaRPr>
          </a:p>
        </p:txBody>
      </p:sp>
      <p:sp>
        <p:nvSpPr>
          <p:cNvPr id="1908" name="Google Shape;1908;p160"/>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12</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YEAR IN REVIEW</a:t>
            </a:r>
            <a:endParaRPr sz="3000">
              <a:solidFill>
                <a:schemeClr val="lt1"/>
              </a:solidFill>
              <a:latin typeface="Plus Jakarta Sans"/>
              <a:ea typeface="Plus Jakarta Sans"/>
              <a:cs typeface="Plus Jakarta Sans"/>
              <a:sym typeface="Plus Jakarta Sans"/>
            </a:endParaRPr>
          </a:p>
        </p:txBody>
      </p:sp>
      <p:sp>
        <p:nvSpPr>
          <p:cNvPr id="1909" name="Google Shape;1909;p160"/>
          <p:cNvSpPr txBox="1"/>
          <p:nvPr/>
        </p:nvSpPr>
        <p:spPr>
          <a:xfrm>
            <a:off x="602150" y="101187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910" name="Google Shape;1910;p16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911" name="Google Shape;1911;p16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912" name="Google Shape;1912;p16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913" name="Google Shape;1913;p160"/>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914" name="Google Shape;1914;p160"/>
          <p:cNvSpPr txBox="1"/>
          <p:nvPr/>
        </p:nvSpPr>
        <p:spPr>
          <a:xfrm>
            <a:off x="826350" y="2043775"/>
            <a:ext cx="2813400" cy="8328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dk2"/>
                </a:solidFill>
              </a:rPr>
              <a:t>TO BE MADE END OF JANUARY</a:t>
            </a:r>
            <a:endParaRPr sz="18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